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98" r:id="rId7"/>
    <p:sldId id="262" r:id="rId8"/>
    <p:sldId id="263" r:id="rId9"/>
    <p:sldId id="267" r:id="rId10"/>
    <p:sldId id="268" r:id="rId11"/>
    <p:sldId id="269" r:id="rId12"/>
    <p:sldId id="271" r:id="rId13"/>
    <p:sldId id="301" r:id="rId14"/>
    <p:sldId id="281" r:id="rId15"/>
    <p:sldId id="300" r:id="rId16"/>
    <p:sldId id="282" r:id="rId17"/>
    <p:sldId id="285" r:id="rId18"/>
    <p:sldId id="287" r:id="rId19"/>
    <p:sldId id="288" r:id="rId20"/>
    <p:sldId id="289" r:id="rId21"/>
    <p:sldId id="303" r:id="rId22"/>
    <p:sldId id="302" r:id="rId23"/>
    <p:sldId id="305" r:id="rId24"/>
    <p:sldId id="307" r:id="rId25"/>
    <p:sldId id="306" r:id="rId26"/>
    <p:sldId id="297" r:id="rId27"/>
  </p:sldIdLst>
  <p:sldSz cx="9906000" cy="6858000" type="A4"/>
  <p:notesSz cx="6669088" cy="9928225"/>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B2B2B2"/>
    <a:srgbClr val="CCECFF"/>
    <a:srgbClr val="A2E4FC"/>
    <a:srgbClr val="A0F5FE"/>
    <a:srgbClr val="AAEBF4"/>
    <a:srgbClr val="990033"/>
    <a:srgbClr val="708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6148" autoAdjust="0"/>
  </p:normalViewPr>
  <p:slideViewPr>
    <p:cSldViewPr>
      <p:cViewPr>
        <p:scale>
          <a:sx n="96" d="100"/>
          <a:sy n="96" d="100"/>
        </p:scale>
        <p:origin x="-204" y="-3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8"/>
          <c:dPt>
            <c:idx val="0"/>
            <c:bubble3D val="0"/>
          </c:dPt>
          <c:dPt>
            <c:idx val="1"/>
            <c:bubble3D val="0"/>
          </c:dPt>
          <c:dPt>
            <c:idx val="2"/>
            <c:bubble3D val="0"/>
          </c:dPt>
          <c:dLbls>
            <c:dLbl>
              <c:idx val="2"/>
              <c:layout>
                <c:manualLayout>
                  <c:x val="0.19368269230769231"/>
                  <c:y val="3.1418001861144622E-2"/>
                </c:manualLayout>
              </c:layout>
              <c:dLblPos val="bestFit"/>
              <c:showLegendKey val="0"/>
              <c:showVal val="0"/>
              <c:showCatName val="1"/>
              <c:showSerName val="0"/>
              <c:showPercent val="1"/>
              <c:showBubbleSize val="0"/>
            </c:dLbl>
            <c:txPr>
              <a:bodyPr/>
              <a:lstStyle/>
              <a:p>
                <a:pPr>
                  <a:defRPr sz="1399"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dLbls>
          <c:cat>
            <c:strRef>
              <c:f>Sheet1!$A$2:$A$4</c:f>
              <c:strCache>
                <c:ptCount val="3"/>
                <c:pt idx="0">
                  <c:v>Arbitration and Expedited Arbitration</c:v>
                </c:pt>
                <c:pt idx="1">
                  <c:v>Expert Determination</c:v>
                </c:pt>
                <c:pt idx="2">
                  <c:v>Mediation</c:v>
                </c:pt>
              </c:strCache>
            </c:strRef>
          </c:cat>
          <c:val>
            <c:numRef>
              <c:f>Sheet1!$B$2:$B$4</c:f>
              <c:numCache>
                <c:formatCode>0%</c:formatCode>
                <c:ptCount val="3"/>
                <c:pt idx="0">
                  <c:v>0.4</c:v>
                </c:pt>
                <c:pt idx="1">
                  <c:v>0.18</c:v>
                </c:pt>
                <c:pt idx="2">
                  <c:v>0.42</c:v>
                </c:pt>
              </c:numCache>
            </c:numRef>
          </c:val>
        </c:ser>
        <c:dLbls>
          <c:showLegendKey val="0"/>
          <c:showVal val="0"/>
          <c:showCatName val="0"/>
          <c:showSerName val="0"/>
          <c:showPercent val="0"/>
          <c:showBubbleSize val="0"/>
          <c:showLeaderLines val="1"/>
        </c:dLbls>
      </c:pie3DChart>
      <c:spPr>
        <a:noFill/>
        <a:ln w="25391">
          <a:noFill/>
        </a:ln>
      </c:spPr>
    </c:plotArea>
    <c:plotVisOnly val="1"/>
    <c:dispBlanksAs val="gap"/>
    <c:showDLblsOverMax val="0"/>
  </c:chart>
  <c:spPr>
    <a:noFill/>
    <a:ln>
      <a:noFill/>
    </a:ln>
  </c:spPr>
  <c:txPr>
    <a:bodyPr/>
    <a:lstStyle/>
    <a:p>
      <a:pPr>
        <a:defRPr sz="1399"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305">
          <a:noFill/>
        </a:ln>
      </c:spPr>
      <c:txPr>
        <a:bodyPr/>
        <a:lstStyle/>
        <a:p>
          <a:pPr>
            <a:defRPr sz="2152" b="1" i="0" u="none" strike="noStrike" baseline="0">
              <a:solidFill>
                <a:srgbClr val="000000"/>
              </a:solidFill>
              <a:latin typeface="Arial"/>
              <a:ea typeface="Arial"/>
              <a:cs typeface="Arial"/>
            </a:defRPr>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1168091168091173E-2"/>
          <c:y val="0.27147766323024053"/>
          <c:w val="0.79487179487179482"/>
          <c:h val="0.60137457044673537"/>
        </c:manualLayout>
      </c:layout>
      <c:pie3DChart>
        <c:varyColors val="1"/>
        <c:ser>
          <c:idx val="0"/>
          <c:order val="0"/>
          <c:tx>
            <c:strRef>
              <c:f>Sheet1!$B$1</c:f>
              <c:strCache>
                <c:ptCount val="1"/>
                <c:pt idx="0">
                  <c:v>Mediation</c:v>
                </c:pt>
              </c:strCache>
            </c:strRef>
          </c:tx>
          <c:spPr>
            <a:solidFill>
              <a:srgbClr val="4F81BD"/>
            </a:solidFill>
            <a:ln w="25305">
              <a:noFill/>
            </a:ln>
          </c:spPr>
          <c:explosion val="17"/>
          <c:dPt>
            <c:idx val="0"/>
            <c:bubble3D val="0"/>
          </c:dPt>
          <c:dPt>
            <c:idx val="1"/>
            <c:bubble3D val="0"/>
            <c:explosion val="1"/>
            <c:spPr>
              <a:solidFill>
                <a:srgbClr val="C0504D"/>
              </a:solidFill>
              <a:ln w="25305">
                <a:noFill/>
              </a:ln>
            </c:spPr>
          </c:dPt>
          <c:dLbls>
            <c:dLbl>
              <c:idx val="0"/>
              <c:layout>
                <c:manualLayout>
                  <c:x val="-0.20707332121827735"/>
                  <c:y val="-0.15586588252968986"/>
                </c:manualLayout>
              </c:layout>
              <c:dLblPos val="bestFit"/>
              <c:showLegendKey val="0"/>
              <c:showVal val="0"/>
              <c:showCatName val="0"/>
              <c:showSerName val="0"/>
              <c:showPercent val="1"/>
              <c:showBubbleSize val="0"/>
            </c:dLbl>
            <c:dLbl>
              <c:idx val="1"/>
              <c:layout/>
              <c:spPr>
                <a:noFill/>
                <a:ln w="25305">
                  <a:noFill/>
                </a:ln>
              </c:spPr>
              <c:txPr>
                <a:bodyPr/>
                <a:lstStyle/>
                <a:p>
                  <a:pPr>
                    <a:defRPr sz="1395" b="0"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dLbl>
            <c:spPr>
              <a:noFill/>
              <a:ln w="25305">
                <a:noFill/>
              </a:ln>
            </c:spPr>
            <c:txPr>
              <a:bodyPr/>
              <a:lstStyle/>
              <a:p>
                <a:pPr>
                  <a:defRPr sz="1395"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dLbls>
          <c:cat>
            <c:strRef>
              <c:f>Sheet1!$A$2:$A$3</c:f>
              <c:strCache>
                <c:ptCount val="2"/>
                <c:pt idx="0">
                  <c:v>Settlement</c:v>
                </c:pt>
                <c:pt idx="1">
                  <c:v>Non-Settlement</c:v>
                </c:pt>
              </c:strCache>
            </c:strRef>
          </c:cat>
          <c:val>
            <c:numRef>
              <c:f>Sheet1!$B$2:$B$3</c:f>
              <c:numCache>
                <c:formatCode>General</c:formatCode>
                <c:ptCount val="2"/>
                <c:pt idx="0">
                  <c:v>69</c:v>
                </c:pt>
                <c:pt idx="1">
                  <c:v>31</c:v>
                </c:pt>
              </c:numCache>
            </c:numRef>
          </c:val>
        </c:ser>
        <c:dLbls>
          <c:showLegendKey val="0"/>
          <c:showVal val="0"/>
          <c:showCatName val="0"/>
          <c:showSerName val="0"/>
          <c:showPercent val="0"/>
          <c:showBubbleSize val="0"/>
          <c:showLeaderLines val="1"/>
        </c:dLbls>
      </c:pie3DChart>
      <c:spPr>
        <a:noFill/>
        <a:ln w="25305">
          <a:noFill/>
        </a:ln>
      </c:spPr>
    </c:plotArea>
    <c:legend>
      <c:legendPos val="r"/>
      <c:layout>
        <c:manualLayout>
          <c:xMode val="edge"/>
          <c:yMode val="edge"/>
          <c:x val="0.13859275053304904"/>
          <c:y val="0.18766066838046272"/>
          <c:w val="0.68869936034115142"/>
          <c:h val="7.4550128534704371E-2"/>
        </c:manualLayout>
      </c:layout>
      <c:overlay val="0"/>
      <c:spPr>
        <a:noFill/>
        <a:ln w="25305">
          <a:noFill/>
        </a:ln>
      </c:spPr>
      <c:txPr>
        <a:bodyPr/>
        <a:lstStyle/>
        <a:p>
          <a:pPr>
            <a:defRPr sz="146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793"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316">
          <a:noFill/>
        </a:ln>
      </c:spPr>
      <c:txPr>
        <a:bodyPr/>
        <a:lstStyle/>
        <a:p>
          <a:pPr>
            <a:defRPr sz="2153" b="1" i="0" u="none" strike="noStrike" baseline="0">
              <a:solidFill>
                <a:srgbClr val="000000"/>
              </a:solidFill>
              <a:latin typeface="Arial"/>
              <a:ea typeface="Arial"/>
              <a:cs typeface="Arial"/>
            </a:defRPr>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1168091168091173E-2"/>
          <c:y val="0.26460481099656358"/>
          <c:w val="0.79487179487179482"/>
          <c:h val="0.60137457044673537"/>
        </c:manualLayout>
      </c:layout>
      <c:pie3DChart>
        <c:varyColors val="1"/>
        <c:ser>
          <c:idx val="0"/>
          <c:order val="0"/>
          <c:tx>
            <c:strRef>
              <c:f>Sheet1!$B$1</c:f>
              <c:strCache>
                <c:ptCount val="1"/>
                <c:pt idx="0">
                  <c:v>Arbitration</c:v>
                </c:pt>
              </c:strCache>
            </c:strRef>
          </c:tx>
          <c:spPr>
            <a:solidFill>
              <a:srgbClr val="4F81BD"/>
            </a:solidFill>
            <a:ln w="25316">
              <a:noFill/>
            </a:ln>
          </c:spPr>
          <c:explosion val="17"/>
          <c:dPt>
            <c:idx val="0"/>
            <c:bubble3D val="0"/>
          </c:dPt>
          <c:dPt>
            <c:idx val="1"/>
            <c:bubble3D val="0"/>
            <c:explosion val="1"/>
            <c:spPr>
              <a:solidFill>
                <a:srgbClr val="C0504D"/>
              </a:solidFill>
              <a:ln w="25316">
                <a:noFill/>
              </a:ln>
            </c:spPr>
          </c:dPt>
          <c:dLbls>
            <c:dLbl>
              <c:idx val="0"/>
              <c:layout>
                <c:manualLayout>
                  <c:x val="-0.22414131404754312"/>
                  <c:y val="3.318464612652279E-2"/>
                </c:manualLayout>
              </c:layout>
              <c:dLblPos val="bestFit"/>
              <c:showLegendKey val="0"/>
              <c:showVal val="0"/>
              <c:showCatName val="0"/>
              <c:showSerName val="0"/>
              <c:showPercent val="1"/>
              <c:showBubbleSize val="0"/>
            </c:dLbl>
            <c:dLbl>
              <c:idx val="1"/>
              <c:layout>
                <c:manualLayout>
                  <c:x val="0.19702750321648849"/>
                  <c:y val="-0.11302212499198193"/>
                </c:manualLayout>
              </c:layout>
              <c:spPr>
                <a:noFill/>
                <a:ln w="25316">
                  <a:noFill/>
                </a:ln>
              </c:spPr>
              <c:txPr>
                <a:bodyPr/>
                <a:lstStyle/>
                <a:p>
                  <a:pPr>
                    <a:defRPr sz="1395" b="0"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dLbl>
            <c:spPr>
              <a:noFill/>
              <a:ln w="25316">
                <a:noFill/>
              </a:ln>
            </c:spPr>
            <c:txPr>
              <a:bodyPr/>
              <a:lstStyle/>
              <a:p>
                <a:pPr>
                  <a:defRPr sz="1395"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dLbls>
          <c:cat>
            <c:strRef>
              <c:f>Sheet1!$A$2:$A$3</c:f>
              <c:strCache>
                <c:ptCount val="2"/>
                <c:pt idx="0">
                  <c:v>Settlement</c:v>
                </c:pt>
                <c:pt idx="1">
                  <c:v>Non-Settlement (Arbitral Award)</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pie3DChart>
      <c:spPr>
        <a:noFill/>
        <a:ln w="25316">
          <a:noFill/>
        </a:ln>
      </c:spPr>
    </c:plotArea>
    <c:legend>
      <c:legendPos val="r"/>
      <c:layout>
        <c:manualLayout>
          <c:xMode val="edge"/>
          <c:yMode val="edge"/>
          <c:x val="3.8379530916844352E-2"/>
          <c:y val="0.19023136246786632"/>
          <c:w val="0.89765458422174838"/>
          <c:h val="7.4550128534704371E-2"/>
        </c:manualLayout>
      </c:layout>
      <c:overlay val="0"/>
      <c:spPr>
        <a:noFill/>
        <a:ln w="25316">
          <a:noFill/>
        </a:ln>
      </c:spPr>
      <c:txPr>
        <a:bodyPr/>
        <a:lstStyle/>
        <a:p>
          <a:pPr>
            <a:defRPr sz="1346"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794"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09" b="1" i="0" u="none" strike="noStrike" baseline="0">
                <a:solidFill>
                  <a:srgbClr val="333333"/>
                </a:solidFill>
                <a:latin typeface="Arial"/>
                <a:ea typeface="Arial"/>
                <a:cs typeface="Arial"/>
              </a:defRPr>
            </a:pPr>
            <a:r>
              <a:rPr lang="en-US"/>
              <a:t>Subject Matter</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dPt>
          <c:dPt>
            <c:idx val="1"/>
            <c:bubble3D val="0"/>
          </c:dPt>
          <c:dPt>
            <c:idx val="2"/>
            <c:bubble3D val="0"/>
          </c:dPt>
          <c:dPt>
            <c:idx val="3"/>
            <c:bubble3D val="0"/>
          </c:dPt>
          <c:dPt>
            <c:idx val="4"/>
            <c:bubble3D val="0"/>
          </c:dPt>
          <c:dLbls>
            <c:dLbl>
              <c:idx val="0"/>
              <c:layout>
                <c:manualLayout>
                  <c:x val="-0.20991796868868526"/>
                  <c:y val="5.0882672815069384E-2"/>
                </c:manualLayout>
              </c:layout>
              <c:spPr/>
              <c:txPr>
                <a:bodyPr/>
                <a:lstStyle/>
                <a:p>
                  <a:pPr>
                    <a:defRPr sz="1266" b="1" i="0" u="none" strike="noStrike" baseline="0">
                      <a:solidFill>
                        <a:srgbClr val="FFFFFF"/>
                      </a:solidFill>
                      <a:latin typeface="Arial"/>
                      <a:ea typeface="Arial"/>
                      <a:cs typeface="Arial"/>
                    </a:defRPr>
                  </a:pPr>
                  <a:endParaRPr lang="en-US"/>
                </a:p>
              </c:txPr>
              <c:dLblPos val="bestFit"/>
              <c:showLegendKey val="0"/>
              <c:showVal val="0"/>
              <c:showCatName val="1"/>
              <c:showSerName val="0"/>
              <c:showPercent val="1"/>
              <c:showBubbleSize val="0"/>
            </c:dLbl>
            <c:dLbl>
              <c:idx val="1"/>
              <c:layout>
                <c:manualLayout>
                  <c:x val="-9.6980880289455063E-2"/>
                  <c:y val="-0.23187047751627732"/>
                </c:manualLayout>
              </c:layout>
              <c:dLblPos val="bestFit"/>
              <c:showLegendKey val="0"/>
              <c:showVal val="0"/>
              <c:showCatName val="1"/>
              <c:showSerName val="0"/>
              <c:showPercent val="1"/>
              <c:showBubbleSize val="0"/>
            </c:dLbl>
            <c:dLbl>
              <c:idx val="2"/>
              <c:layout>
                <c:manualLayout>
                  <c:x val="0.17998345465841004"/>
                  <c:y val="-0.15637906963757189"/>
                </c:manualLayout>
              </c:layout>
              <c:tx>
                <c:rich>
                  <a:bodyPr/>
                  <a:lstStyle/>
                  <a:p>
                    <a:pPr>
                      <a:defRPr sz="2002" b="0" i="0" u="none" strike="noStrike" baseline="0">
                        <a:solidFill>
                          <a:srgbClr val="333300"/>
                        </a:solidFill>
                        <a:latin typeface="Arial"/>
                        <a:ea typeface="Arial"/>
                        <a:cs typeface="Arial"/>
                      </a:defRPr>
                    </a:pPr>
                    <a:r>
                      <a:rPr lang="en-US" sz="1266" b="1" i="0" u="none" strike="noStrike" baseline="0">
                        <a:solidFill>
                          <a:srgbClr val="333333"/>
                        </a:solidFill>
                        <a:latin typeface="Arial"/>
                        <a:cs typeface="Arial"/>
                      </a:rPr>
                      <a:t>Trade mark</a:t>
                    </a:r>
                  </a:p>
                  <a:p>
                    <a:pPr>
                      <a:defRPr sz="2002" b="0" i="0" u="none" strike="noStrike" baseline="0">
                        <a:solidFill>
                          <a:srgbClr val="333300"/>
                        </a:solidFill>
                        <a:latin typeface="Arial"/>
                        <a:ea typeface="Arial"/>
                        <a:cs typeface="Arial"/>
                      </a:defRPr>
                    </a:pPr>
                    <a:r>
                      <a:rPr lang="en-US" sz="1266" b="1" i="0" u="none" strike="noStrike" baseline="0">
                        <a:solidFill>
                          <a:srgbClr val="333333"/>
                        </a:solidFill>
                        <a:latin typeface="Arial"/>
                        <a:cs typeface="Arial"/>
                      </a:rPr>
                      <a:t>15%</a:t>
                    </a:r>
                  </a:p>
                </c:rich>
              </c:tx>
              <c:spPr/>
              <c:dLblPos val="bestFit"/>
              <c:showLegendKey val="0"/>
              <c:showVal val="0"/>
              <c:showCatName val="0"/>
              <c:showSerName val="0"/>
              <c:showPercent val="0"/>
              <c:showBubbleSize val="0"/>
            </c:dLbl>
            <c:dLbl>
              <c:idx val="3"/>
              <c:layout>
                <c:manualLayout>
                  <c:x val="6.3229847776419493E-3"/>
                  <c:y val="-0.21125705031551906"/>
                </c:manualLayout>
              </c:layout>
              <c:dLblPos val="bestFit"/>
              <c:showLegendKey val="0"/>
              <c:showVal val="0"/>
              <c:showCatName val="1"/>
              <c:showSerName val="0"/>
              <c:showPercent val="1"/>
              <c:showBubbleSize val="0"/>
            </c:dLbl>
            <c:dLbl>
              <c:idx val="4"/>
              <c:layout>
                <c:manualLayout>
                  <c:x val="0.19499233055229545"/>
                  <c:y val="8.5638549324980787E-2"/>
                </c:manualLayout>
              </c:layout>
              <c:dLblPos val="bestFit"/>
              <c:showLegendKey val="0"/>
              <c:showVal val="0"/>
              <c:showCatName val="1"/>
              <c:showSerName val="0"/>
              <c:showPercent val="1"/>
              <c:showBubbleSize val="0"/>
            </c:dLbl>
            <c:txPr>
              <a:bodyPr/>
              <a:lstStyle/>
              <a:p>
                <a:pPr>
                  <a:defRPr sz="1266" b="1" i="0" u="none" strike="noStrike" baseline="0">
                    <a:solidFill>
                      <a:srgbClr val="333300"/>
                    </a:solidFill>
                    <a:latin typeface="Arial"/>
                    <a:ea typeface="Arial"/>
                    <a:cs typeface="Arial"/>
                  </a:defRPr>
                </a:pPr>
                <a:endParaRPr lang="en-US"/>
              </a:p>
            </c:txPr>
            <c:showLegendKey val="0"/>
            <c:showVal val="0"/>
            <c:showCatName val="1"/>
            <c:showSerName val="0"/>
            <c:showPercent val="1"/>
            <c:showBubbleSize val="0"/>
            <c:showLeaderLines val="1"/>
          </c:dLbls>
          <c:cat>
            <c:strRef>
              <c:f>Sheet1!$A$2:$A$6</c:f>
              <c:strCache>
                <c:ptCount val="5"/>
                <c:pt idx="0">
                  <c:v>Patent</c:v>
                </c:pt>
                <c:pt idx="1">
                  <c:v>IT Law</c:v>
                </c:pt>
                <c:pt idx="2">
                  <c:v>Trademark</c:v>
                </c:pt>
                <c:pt idx="3">
                  <c:v>Copyright</c:v>
                </c:pt>
                <c:pt idx="4">
                  <c:v>Other</c:v>
                </c:pt>
              </c:strCache>
            </c:strRef>
          </c:cat>
          <c:val>
            <c:numRef>
              <c:f>Sheet1!$B$2:$B$6</c:f>
              <c:numCache>
                <c:formatCode>General</c:formatCode>
                <c:ptCount val="5"/>
                <c:pt idx="0">
                  <c:v>39</c:v>
                </c:pt>
                <c:pt idx="1">
                  <c:v>17</c:v>
                </c:pt>
                <c:pt idx="2">
                  <c:v>15</c:v>
                </c:pt>
                <c:pt idx="3">
                  <c:v>8</c:v>
                </c:pt>
                <c:pt idx="4">
                  <c:v>21</c:v>
                </c:pt>
              </c:numCache>
            </c:numRef>
          </c:val>
        </c:ser>
        <c:dLbls>
          <c:showLegendKey val="0"/>
          <c:showVal val="0"/>
          <c:showCatName val="0"/>
          <c:showSerName val="0"/>
          <c:showPercent val="0"/>
          <c:showBubbleSize val="0"/>
          <c:showLeaderLines val="1"/>
        </c:dLbls>
      </c:pie3DChart>
      <c:spPr>
        <a:noFill/>
        <a:ln w="26789">
          <a:noFill/>
        </a:ln>
      </c:spPr>
    </c:plotArea>
    <c:plotVisOnly val="1"/>
    <c:dispBlanksAs val="gap"/>
    <c:showDLblsOverMax val="0"/>
  </c:chart>
  <c:spPr>
    <a:ln>
      <a:noFill/>
    </a:ln>
  </c:spPr>
  <c:txPr>
    <a:bodyPr/>
    <a:lstStyle/>
    <a:p>
      <a:pPr>
        <a:defRPr sz="1898" b="0" i="0" u="none" strike="noStrike" baseline="0">
          <a:solidFill>
            <a:srgbClr val="3333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09" b="1" i="0" u="none" strike="noStrike" baseline="0">
                <a:solidFill>
                  <a:srgbClr val="333333"/>
                </a:solidFill>
                <a:latin typeface="Arial"/>
                <a:ea typeface="Arial"/>
                <a:cs typeface="Arial"/>
              </a:defRPr>
            </a:pPr>
            <a:r>
              <a:rPr lang="en-US"/>
              <a:t>Business Areas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dPt>
          <c:dPt>
            <c:idx val="1"/>
            <c:bubble3D val="0"/>
          </c:dPt>
          <c:dPt>
            <c:idx val="2"/>
            <c:bubble3D val="0"/>
          </c:dPt>
          <c:dPt>
            <c:idx val="3"/>
            <c:bubble3D val="0"/>
          </c:dPt>
          <c:dPt>
            <c:idx val="4"/>
            <c:bubble3D val="0"/>
          </c:dPt>
          <c:dPt>
            <c:idx val="5"/>
            <c:bubble3D val="0"/>
          </c:dPt>
          <c:dPt>
            <c:idx val="6"/>
            <c:bubble3D val="0"/>
          </c:dPt>
          <c:dLbls>
            <c:dLbl>
              <c:idx val="0"/>
              <c:layout>
                <c:manualLayout>
                  <c:x val="-0.20991796868868526"/>
                  <c:y val="5.0882672815069384E-2"/>
                </c:manualLayout>
              </c:layout>
              <c:spPr/>
              <c:txPr>
                <a:bodyPr/>
                <a:lstStyle/>
                <a:p>
                  <a:pPr>
                    <a:defRPr sz="1266" b="1" i="0" u="none" strike="noStrike" baseline="0">
                      <a:solidFill>
                        <a:srgbClr val="FFFFFF"/>
                      </a:solidFill>
                      <a:latin typeface="Arial"/>
                      <a:ea typeface="Arial"/>
                      <a:cs typeface="Arial"/>
                    </a:defRPr>
                  </a:pPr>
                  <a:endParaRPr lang="en-US"/>
                </a:p>
              </c:txPr>
              <c:dLblPos val="bestFit"/>
              <c:showLegendKey val="0"/>
              <c:showVal val="0"/>
              <c:showCatName val="1"/>
              <c:showSerName val="0"/>
              <c:showPercent val="1"/>
              <c:showBubbleSize val="0"/>
            </c:dLbl>
            <c:dLbl>
              <c:idx val="1"/>
              <c:layout>
                <c:manualLayout>
                  <c:x val="-0.20015151792973773"/>
                  <c:y val="-0.20087962346627825"/>
                </c:manualLayout>
              </c:layout>
              <c:tx>
                <c:rich>
                  <a:bodyPr/>
                  <a:lstStyle/>
                  <a:p>
                    <a:r>
                      <a:rPr lang="en-US" sz="1192" baseline="0">
                        <a:solidFill>
                          <a:schemeClr val="bg1"/>
                        </a:solidFill>
                      </a:rPr>
                      <a:t>Mechanical</a:t>
                    </a:r>
                    <a:r>
                      <a:rPr lang="en-US">
                        <a:solidFill>
                          <a:schemeClr val="bg1"/>
                        </a:solidFill>
                      </a:rPr>
                      <a:t>
16%</a:t>
                    </a:r>
                  </a:p>
                </c:rich>
              </c:tx>
              <c:dLblPos val="bestFit"/>
              <c:showLegendKey val="0"/>
              <c:showVal val="0"/>
              <c:showCatName val="0"/>
              <c:showSerName val="0"/>
              <c:showPercent val="0"/>
              <c:showBubbleSize val="0"/>
            </c:dLbl>
            <c:dLbl>
              <c:idx val="2"/>
              <c:layout>
                <c:manualLayout>
                  <c:x val="0.1534539148050518"/>
                  <c:y val="-0.25623880033696939"/>
                </c:manualLayout>
              </c:layout>
              <c:tx>
                <c:rich>
                  <a:bodyPr/>
                  <a:lstStyle/>
                  <a:p>
                    <a:pPr>
                      <a:defRPr sz="2002" b="0" i="0" u="none" strike="noStrike" baseline="0">
                        <a:solidFill>
                          <a:schemeClr val="bg1"/>
                        </a:solidFill>
                        <a:latin typeface="Arial"/>
                        <a:ea typeface="Arial"/>
                        <a:cs typeface="Arial"/>
                      </a:defRPr>
                    </a:pPr>
                    <a:r>
                      <a:rPr lang="en-SG" sz="1266" b="1" i="0" u="none" strike="noStrike" baseline="0">
                        <a:solidFill>
                          <a:schemeClr val="bg1"/>
                        </a:solidFill>
                        <a:latin typeface="Arial"/>
                        <a:cs typeface="Arial"/>
                      </a:rPr>
                      <a:t>Life schience </a:t>
                    </a:r>
                  </a:p>
                  <a:p>
                    <a:pPr>
                      <a:defRPr sz="2002" b="0" i="0" u="none" strike="noStrike" baseline="0">
                        <a:solidFill>
                          <a:schemeClr val="bg1"/>
                        </a:solidFill>
                        <a:latin typeface="Arial"/>
                        <a:ea typeface="Arial"/>
                        <a:cs typeface="Arial"/>
                      </a:defRPr>
                    </a:pPr>
                    <a:r>
                      <a:rPr lang="en-SG" sz="1266" b="1" i="0" u="none" strike="noStrike" baseline="0">
                        <a:solidFill>
                          <a:schemeClr val="bg1"/>
                        </a:solidFill>
                        <a:latin typeface="Arial"/>
                        <a:cs typeface="Arial"/>
                      </a:rPr>
                      <a:t>15%</a:t>
                    </a:r>
                  </a:p>
                </c:rich>
              </c:tx>
              <c:spPr/>
              <c:dLblPos val="bestFit"/>
              <c:showLegendKey val="0"/>
              <c:showVal val="0"/>
              <c:showCatName val="0"/>
              <c:showSerName val="0"/>
              <c:showPercent val="0"/>
              <c:showBubbleSize val="0"/>
            </c:dLbl>
            <c:dLbl>
              <c:idx val="3"/>
              <c:layout>
                <c:manualLayout>
                  <c:x val="4.2753680541806992E-4"/>
                  <c:y val="8.8322416895755054E-2"/>
                </c:manualLayout>
              </c:layout>
              <c:tx>
                <c:rich>
                  <a:bodyPr/>
                  <a:lstStyle/>
                  <a:p>
                    <a:pPr>
                      <a:defRPr sz="949" b="1" i="0" u="none" strike="noStrike" baseline="0">
                        <a:solidFill>
                          <a:srgbClr val="333300"/>
                        </a:solidFill>
                        <a:latin typeface="Arial"/>
                        <a:ea typeface="Arial"/>
                        <a:cs typeface="Arial"/>
                      </a:defRPr>
                    </a:pPr>
                    <a:r>
                      <a:rPr lang="en-US" sz="1266"/>
                      <a:t>Entertainment
10%</a:t>
                    </a:r>
                  </a:p>
                </c:rich>
              </c:tx>
              <c:spPr/>
              <c:dLblPos val="bestFit"/>
              <c:showLegendKey val="0"/>
              <c:showVal val="0"/>
              <c:showCatName val="0"/>
              <c:showSerName val="0"/>
              <c:showPercent val="0"/>
              <c:showBubbleSize val="0"/>
            </c:dLbl>
            <c:dLbl>
              <c:idx val="4"/>
              <c:layout>
                <c:manualLayout>
                  <c:x val="0.19499229528542028"/>
                  <c:y val="6.497777081256309E-2"/>
                </c:manualLayout>
              </c:layout>
              <c:spPr/>
              <c:txPr>
                <a:bodyPr/>
                <a:lstStyle/>
                <a:p>
                  <a:pPr>
                    <a:defRPr sz="1266" b="1" i="0" u="none" strike="noStrike" baseline="0">
                      <a:solidFill>
                        <a:schemeClr val="bg1"/>
                      </a:solidFill>
                      <a:latin typeface="Arial"/>
                      <a:ea typeface="Arial"/>
                      <a:cs typeface="Arial"/>
                    </a:defRPr>
                  </a:pPr>
                  <a:endParaRPr lang="en-US"/>
                </a:p>
              </c:txPr>
              <c:dLblPos val="bestFit"/>
              <c:showLegendKey val="0"/>
              <c:showVal val="0"/>
              <c:showCatName val="1"/>
              <c:showSerName val="0"/>
              <c:showPercent val="1"/>
              <c:showBubbleSize val="0"/>
            </c:dLbl>
            <c:dLbl>
              <c:idx val="5"/>
              <c:layout>
                <c:manualLayout>
                  <c:x val="-9.4327338611238834E-2"/>
                  <c:y val="2.0660658445966006E-2"/>
                </c:manualLayout>
              </c:layout>
              <c:tx>
                <c:rich>
                  <a:bodyPr/>
                  <a:lstStyle/>
                  <a:p>
                    <a:r>
                      <a:rPr lang="en-US" sz="1160"/>
                      <a:t>Luxury Goods
4%</a:t>
                    </a:r>
                  </a:p>
                </c:rich>
              </c:tx>
              <c:dLblPos val="bestFit"/>
              <c:showLegendKey val="0"/>
              <c:showVal val="0"/>
              <c:showCatName val="0"/>
              <c:showSerName val="0"/>
              <c:showPercent val="0"/>
              <c:showBubbleSize val="0"/>
            </c:dLbl>
            <c:dLbl>
              <c:idx val="6"/>
              <c:layout>
                <c:manualLayout>
                  <c:x val="0.13970496246751404"/>
                  <c:y val="-3.7273237750222402E-3"/>
                </c:manualLayout>
              </c:layout>
              <c:tx>
                <c:rich>
                  <a:bodyPr/>
                  <a:lstStyle/>
                  <a:p>
                    <a:r>
                      <a:rPr lang="en-US" sz="1160"/>
                      <a:t>Chemistry
1%</a:t>
                    </a:r>
                  </a:p>
                </c:rich>
              </c:tx>
              <c:dLblPos val="bestFit"/>
              <c:showLegendKey val="0"/>
              <c:showVal val="0"/>
              <c:showCatName val="0"/>
              <c:showSerName val="0"/>
              <c:showPercent val="0"/>
              <c:showBubbleSize val="0"/>
            </c:dLbl>
            <c:txPr>
              <a:bodyPr/>
              <a:lstStyle/>
              <a:p>
                <a:pPr>
                  <a:defRPr sz="1266" b="1" i="0" u="none" strike="noStrike" baseline="0">
                    <a:solidFill>
                      <a:srgbClr val="333300"/>
                    </a:solidFill>
                    <a:latin typeface="Arial"/>
                    <a:ea typeface="Arial"/>
                    <a:cs typeface="Arial"/>
                  </a:defRPr>
                </a:pPr>
                <a:endParaRPr lang="en-US"/>
              </a:p>
            </c:txPr>
            <c:showLegendKey val="0"/>
            <c:showVal val="0"/>
            <c:showCatName val="1"/>
            <c:showSerName val="0"/>
            <c:showPercent val="1"/>
            <c:showBubbleSize val="0"/>
            <c:showLeaderLines val="1"/>
          </c:dLbls>
          <c:cat>
            <c:strRef>
              <c:f>Sheet1!$A$2:$A$8</c:f>
              <c:strCache>
                <c:ptCount val="7"/>
                <c:pt idx="0">
                  <c:v>IT </c:v>
                </c:pt>
                <c:pt idx="1">
                  <c:v>Mechanical</c:v>
                </c:pt>
                <c:pt idx="2">
                  <c:v>Life Science</c:v>
                </c:pt>
                <c:pt idx="3">
                  <c:v>Entertainment</c:v>
                </c:pt>
                <c:pt idx="4">
                  <c:v>Other</c:v>
                </c:pt>
                <c:pt idx="5">
                  <c:v>Luxury Goods</c:v>
                </c:pt>
                <c:pt idx="6">
                  <c:v>Chemistry</c:v>
                </c:pt>
              </c:strCache>
            </c:strRef>
          </c:cat>
          <c:val>
            <c:numRef>
              <c:f>Sheet1!$B$2:$B$8</c:f>
              <c:numCache>
                <c:formatCode>General</c:formatCode>
                <c:ptCount val="7"/>
                <c:pt idx="0">
                  <c:v>32</c:v>
                </c:pt>
                <c:pt idx="1">
                  <c:v>16</c:v>
                </c:pt>
                <c:pt idx="2">
                  <c:v>14</c:v>
                </c:pt>
                <c:pt idx="3">
                  <c:v>10</c:v>
                </c:pt>
                <c:pt idx="4">
                  <c:v>23</c:v>
                </c:pt>
                <c:pt idx="5">
                  <c:v>4</c:v>
                </c:pt>
                <c:pt idx="6">
                  <c:v>1</c:v>
                </c:pt>
              </c:numCache>
            </c:numRef>
          </c:val>
        </c:ser>
        <c:dLbls>
          <c:showLegendKey val="0"/>
          <c:showVal val="0"/>
          <c:showCatName val="0"/>
          <c:showSerName val="0"/>
          <c:showPercent val="0"/>
          <c:showBubbleSize val="0"/>
          <c:showLeaderLines val="1"/>
        </c:dLbls>
      </c:pie3DChart>
      <c:spPr>
        <a:noFill/>
        <a:ln w="26787">
          <a:noFill/>
        </a:ln>
      </c:spPr>
    </c:plotArea>
    <c:plotVisOnly val="1"/>
    <c:dispBlanksAs val="gap"/>
    <c:showDLblsOverMax val="0"/>
  </c:chart>
  <c:spPr>
    <a:ln>
      <a:noFill/>
    </a:ln>
  </c:spPr>
  <c:txPr>
    <a:bodyPr/>
    <a:lstStyle/>
    <a:p>
      <a:pPr>
        <a:defRPr sz="1898" b="0" i="0" u="none" strike="noStrike" baseline="0">
          <a:solidFill>
            <a:srgbClr val="3333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21001926782273603"/>
          <c:y val="8.7912087912087919E-2"/>
          <c:w val="0.58188824662813099"/>
          <c:h val="0.82967032967032972"/>
        </c:manualLayout>
      </c:layout>
      <c:pieChart>
        <c:varyColors val="1"/>
        <c:ser>
          <c:idx val="0"/>
          <c:order val="0"/>
          <c:dPt>
            <c:idx val="0"/>
            <c:bubble3D val="0"/>
          </c:dPt>
          <c:dPt>
            <c:idx val="1"/>
            <c:bubble3D val="0"/>
          </c:dPt>
          <c:val>
            <c:numRef>
              <c:f>'Slide 15'!$E$6:$E$7</c:f>
              <c:numCache>
                <c:formatCode>General</c:formatCode>
                <c:ptCount val="2"/>
                <c:pt idx="0">
                  <c:v>81</c:v>
                </c:pt>
                <c:pt idx="1">
                  <c:v>19</c:v>
                </c:pt>
              </c:numCache>
            </c:numRef>
          </c:val>
        </c:ser>
        <c:dLbls>
          <c:showLegendKey val="0"/>
          <c:showVal val="0"/>
          <c:showCatName val="0"/>
          <c:showSerName val="0"/>
          <c:showPercent val="0"/>
          <c:showBubbleSize val="0"/>
          <c:showLeaderLines val="1"/>
        </c:dLbls>
        <c:firstSliceAng val="0"/>
      </c:pieChart>
      <c:spPr>
        <a:noFill/>
        <a:ln w="25370">
          <a:noFill/>
        </a:ln>
      </c:spPr>
    </c:plotArea>
    <c:plotVisOnly val="1"/>
    <c:dispBlanksAs val="zero"/>
    <c:showDLblsOverMax val="0"/>
  </c:chart>
  <c:txPr>
    <a:bodyPr/>
    <a:lstStyle/>
    <a:p>
      <a:pPr>
        <a:defRPr sz="179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42471042471042"/>
          <c:y val="8.8154269972451793E-2"/>
          <c:w val="0.58108108108108103"/>
          <c:h val="0.82920110192837471"/>
        </c:manualLayout>
      </c:layout>
      <c:pieChart>
        <c:varyColors val="1"/>
        <c:ser>
          <c:idx val="0"/>
          <c:order val="0"/>
          <c:dPt>
            <c:idx val="0"/>
            <c:bubble3D val="0"/>
          </c:dPt>
          <c:dPt>
            <c:idx val="1"/>
            <c:bubble3D val="0"/>
          </c:dPt>
          <c:dPt>
            <c:idx val="2"/>
            <c:bubble3D val="0"/>
          </c:dPt>
          <c:val>
            <c:numRef>
              <c:f>'Slide 15'!$C$6:$C$8</c:f>
              <c:numCache>
                <c:formatCode>General</c:formatCode>
                <c:ptCount val="3"/>
                <c:pt idx="0">
                  <c:v>91</c:v>
                </c:pt>
                <c:pt idx="1">
                  <c:v>9</c:v>
                </c:pt>
              </c:numCache>
            </c:numRef>
          </c:val>
        </c:ser>
        <c:dLbls>
          <c:showLegendKey val="0"/>
          <c:showVal val="0"/>
          <c:showCatName val="0"/>
          <c:showSerName val="0"/>
          <c:showPercent val="0"/>
          <c:showBubbleSize val="0"/>
          <c:showLeaderLines val="1"/>
        </c:dLbls>
        <c:firstSliceAng val="0"/>
      </c:pieChart>
      <c:spPr>
        <a:noFill/>
        <a:ln w="25327">
          <a:noFill/>
        </a:ln>
      </c:spPr>
    </c:plotArea>
    <c:plotVisOnly val="1"/>
    <c:dispBlanksAs val="zero"/>
    <c:showDLblsOverMax val="0"/>
  </c:chart>
  <c:txPr>
    <a:bodyPr/>
    <a:lstStyle/>
    <a:p>
      <a:pPr>
        <a:defRPr sz="17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0731" tIns="45365" rIns="90731" bIns="45365" numCol="1" anchor="t" anchorCtr="0" compatLnSpc="1">
            <a:prstTxWarp prst="textNoShape">
              <a:avLst/>
            </a:prstTxWarp>
          </a:bodyPr>
          <a:lstStyle>
            <a:lvl1pPr defTabSz="908050">
              <a:defRPr sz="1100" smtClean="0"/>
            </a:lvl1pPr>
          </a:lstStyle>
          <a:p>
            <a:pPr>
              <a:defRPr/>
            </a:pPr>
            <a:endParaRPr lang="en-SG" altLang="en-US"/>
          </a:p>
        </p:txBody>
      </p:sp>
      <p:sp>
        <p:nvSpPr>
          <p:cNvPr id="19459" name="Rectangle 3"/>
          <p:cNvSpPr>
            <a:spLocks noGrp="1" noChangeArrowheads="1"/>
          </p:cNvSpPr>
          <p:nvPr>
            <p:ph type="dt" sz="quarter" idx="1"/>
          </p:nvPr>
        </p:nvSpPr>
        <p:spPr bwMode="auto">
          <a:xfrm>
            <a:off x="3778250" y="0"/>
            <a:ext cx="2889250" cy="496888"/>
          </a:xfrm>
          <a:prstGeom prst="rect">
            <a:avLst/>
          </a:prstGeom>
          <a:noFill/>
          <a:ln>
            <a:noFill/>
          </a:ln>
          <a:effectLst/>
          <a:extLst/>
        </p:spPr>
        <p:txBody>
          <a:bodyPr vert="horz" wrap="square" lIns="90731" tIns="45365" rIns="90731" bIns="45365" numCol="1" anchor="t" anchorCtr="0" compatLnSpc="1">
            <a:prstTxWarp prst="textNoShape">
              <a:avLst/>
            </a:prstTxWarp>
          </a:bodyPr>
          <a:lstStyle>
            <a:lvl1pPr algn="r" defTabSz="908050">
              <a:defRPr sz="1100" smtClean="0"/>
            </a:lvl1pPr>
          </a:lstStyle>
          <a:p>
            <a:pPr>
              <a:defRPr/>
            </a:pPr>
            <a:endParaRPr lang="en-SG" altLang="en-US"/>
          </a:p>
        </p:txBody>
      </p:sp>
      <p:sp>
        <p:nvSpPr>
          <p:cNvPr id="19460" name="Rectangle 4"/>
          <p:cNvSpPr>
            <a:spLocks noGrp="1" noChangeArrowheads="1"/>
          </p:cNvSpPr>
          <p:nvPr>
            <p:ph type="ftr" sz="quarter" idx="2"/>
          </p:nvPr>
        </p:nvSpPr>
        <p:spPr bwMode="auto">
          <a:xfrm>
            <a:off x="0" y="9429750"/>
            <a:ext cx="2889250" cy="496888"/>
          </a:xfrm>
          <a:prstGeom prst="rect">
            <a:avLst/>
          </a:prstGeom>
          <a:noFill/>
          <a:ln>
            <a:noFill/>
          </a:ln>
          <a:effectLst/>
          <a:extLst/>
        </p:spPr>
        <p:txBody>
          <a:bodyPr vert="horz" wrap="square" lIns="90731" tIns="45365" rIns="90731" bIns="45365" numCol="1" anchor="b" anchorCtr="0" compatLnSpc="1">
            <a:prstTxWarp prst="textNoShape">
              <a:avLst/>
            </a:prstTxWarp>
          </a:bodyPr>
          <a:lstStyle>
            <a:lvl1pPr defTabSz="908050">
              <a:defRPr sz="1100" smtClean="0"/>
            </a:lvl1pPr>
          </a:lstStyle>
          <a:p>
            <a:pPr>
              <a:defRPr/>
            </a:pPr>
            <a:endParaRPr lang="en-SG" altLang="en-US"/>
          </a:p>
        </p:txBody>
      </p:sp>
      <p:sp>
        <p:nvSpPr>
          <p:cNvPr id="19461" name="Rectangle 5"/>
          <p:cNvSpPr>
            <a:spLocks noGrp="1" noChangeArrowheads="1"/>
          </p:cNvSpPr>
          <p:nvPr>
            <p:ph type="sldNum" sz="quarter" idx="3"/>
          </p:nvPr>
        </p:nvSpPr>
        <p:spPr bwMode="auto">
          <a:xfrm>
            <a:off x="3778250" y="9429750"/>
            <a:ext cx="2889250" cy="496888"/>
          </a:xfrm>
          <a:prstGeom prst="rect">
            <a:avLst/>
          </a:prstGeom>
          <a:noFill/>
          <a:ln>
            <a:noFill/>
          </a:ln>
          <a:effectLst/>
          <a:extLst/>
        </p:spPr>
        <p:txBody>
          <a:bodyPr vert="horz" wrap="square" lIns="90731" tIns="45365" rIns="90731" bIns="45365" numCol="1" anchor="b" anchorCtr="0" compatLnSpc="1">
            <a:prstTxWarp prst="textNoShape">
              <a:avLst/>
            </a:prstTxWarp>
          </a:bodyPr>
          <a:lstStyle>
            <a:lvl1pPr algn="r" defTabSz="908050">
              <a:defRPr sz="1100" smtClean="0"/>
            </a:lvl1pPr>
          </a:lstStyle>
          <a:p>
            <a:pPr>
              <a:defRPr/>
            </a:pPr>
            <a:fld id="{B5D3A390-EBD6-41B1-8F28-ED42EDF5B7A5}" type="slidenum">
              <a:rPr lang="en-US" altLang="en-US"/>
              <a:pPr>
                <a:defRPr/>
              </a:pPr>
              <a:t>‹#›</a:t>
            </a:fld>
            <a:endParaRPr lang="en-US" altLang="en-US"/>
          </a:p>
        </p:txBody>
      </p:sp>
    </p:spTree>
    <p:extLst>
      <p:ext uri="{BB962C8B-B14F-4D97-AF65-F5344CB8AC3E}">
        <p14:creationId xmlns:p14="http://schemas.microsoft.com/office/powerpoint/2010/main" val="250870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0731" tIns="45365" rIns="90731" bIns="45365" numCol="1" anchor="t" anchorCtr="0" compatLnSpc="1">
            <a:prstTxWarp prst="textNoShape">
              <a:avLst/>
            </a:prstTxWarp>
          </a:bodyPr>
          <a:lstStyle>
            <a:lvl1pPr defTabSz="908050">
              <a:defRPr sz="1100" smtClean="0"/>
            </a:lvl1pPr>
          </a:lstStyle>
          <a:p>
            <a:pPr>
              <a:defRPr/>
            </a:pPr>
            <a:endParaRPr lang="en-SG" altLang="en-US"/>
          </a:p>
        </p:txBody>
      </p:sp>
      <p:sp>
        <p:nvSpPr>
          <p:cNvPr id="14339" name="Rectangle 3"/>
          <p:cNvSpPr>
            <a:spLocks noGrp="1" noChangeArrowheads="1"/>
          </p:cNvSpPr>
          <p:nvPr>
            <p:ph type="dt" idx="1"/>
          </p:nvPr>
        </p:nvSpPr>
        <p:spPr bwMode="auto">
          <a:xfrm>
            <a:off x="3778250" y="0"/>
            <a:ext cx="2889250" cy="496888"/>
          </a:xfrm>
          <a:prstGeom prst="rect">
            <a:avLst/>
          </a:prstGeom>
          <a:noFill/>
          <a:ln>
            <a:noFill/>
          </a:ln>
          <a:effectLst/>
          <a:extLst/>
        </p:spPr>
        <p:txBody>
          <a:bodyPr vert="horz" wrap="square" lIns="90731" tIns="45365" rIns="90731" bIns="45365" numCol="1" anchor="t" anchorCtr="0" compatLnSpc="1">
            <a:prstTxWarp prst="textNoShape">
              <a:avLst/>
            </a:prstTxWarp>
          </a:bodyPr>
          <a:lstStyle>
            <a:lvl1pPr algn="r" defTabSz="908050">
              <a:defRPr sz="1100" smtClean="0"/>
            </a:lvl1pPr>
          </a:lstStyle>
          <a:p>
            <a:pPr>
              <a:defRPr/>
            </a:pPr>
            <a:endParaRPr lang="en-SG" altLang="en-US"/>
          </a:p>
        </p:txBody>
      </p:sp>
      <p:sp>
        <p:nvSpPr>
          <p:cNvPr id="39940" name="Rectangle 4"/>
          <p:cNvSpPr>
            <a:spLocks noGrp="1" noRot="1" noChangeAspect="1" noChangeArrowheads="1" noTextEdit="1"/>
          </p:cNvSpPr>
          <p:nvPr>
            <p:ph type="sldImg" idx="2"/>
          </p:nvPr>
        </p:nvSpPr>
        <p:spPr bwMode="auto">
          <a:xfrm>
            <a:off x="6477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66750" y="4714875"/>
            <a:ext cx="5335588" cy="4468813"/>
          </a:xfrm>
          <a:prstGeom prst="rect">
            <a:avLst/>
          </a:prstGeom>
          <a:noFill/>
          <a:ln>
            <a:noFill/>
          </a:ln>
          <a:effectLst/>
          <a:extLst/>
        </p:spPr>
        <p:txBody>
          <a:bodyPr vert="horz" wrap="square" lIns="90731" tIns="45365" rIns="90731" bIns="453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429750"/>
            <a:ext cx="2889250" cy="496888"/>
          </a:xfrm>
          <a:prstGeom prst="rect">
            <a:avLst/>
          </a:prstGeom>
          <a:noFill/>
          <a:ln>
            <a:noFill/>
          </a:ln>
          <a:effectLst/>
          <a:extLst/>
        </p:spPr>
        <p:txBody>
          <a:bodyPr vert="horz" wrap="square" lIns="90731" tIns="45365" rIns="90731" bIns="45365" numCol="1" anchor="b" anchorCtr="0" compatLnSpc="1">
            <a:prstTxWarp prst="textNoShape">
              <a:avLst/>
            </a:prstTxWarp>
          </a:bodyPr>
          <a:lstStyle>
            <a:lvl1pPr defTabSz="908050">
              <a:defRPr sz="1100" smtClean="0"/>
            </a:lvl1pPr>
          </a:lstStyle>
          <a:p>
            <a:pPr>
              <a:defRPr/>
            </a:pPr>
            <a:endParaRPr lang="en-SG" altLang="en-US"/>
          </a:p>
        </p:txBody>
      </p:sp>
      <p:sp>
        <p:nvSpPr>
          <p:cNvPr id="14343" name="Rectangle 7"/>
          <p:cNvSpPr>
            <a:spLocks noGrp="1" noChangeArrowheads="1"/>
          </p:cNvSpPr>
          <p:nvPr>
            <p:ph type="sldNum" sz="quarter" idx="5"/>
          </p:nvPr>
        </p:nvSpPr>
        <p:spPr bwMode="auto">
          <a:xfrm>
            <a:off x="3778250" y="9429750"/>
            <a:ext cx="2889250" cy="496888"/>
          </a:xfrm>
          <a:prstGeom prst="rect">
            <a:avLst/>
          </a:prstGeom>
          <a:noFill/>
          <a:ln>
            <a:noFill/>
          </a:ln>
          <a:effectLst/>
          <a:extLst/>
        </p:spPr>
        <p:txBody>
          <a:bodyPr vert="horz" wrap="square" lIns="90731" tIns="45365" rIns="90731" bIns="45365" numCol="1" anchor="b" anchorCtr="0" compatLnSpc="1">
            <a:prstTxWarp prst="textNoShape">
              <a:avLst/>
            </a:prstTxWarp>
          </a:bodyPr>
          <a:lstStyle>
            <a:lvl1pPr algn="r" defTabSz="908050">
              <a:defRPr sz="1100" smtClean="0"/>
            </a:lvl1pPr>
          </a:lstStyle>
          <a:p>
            <a:pPr>
              <a:defRPr/>
            </a:pPr>
            <a:fld id="{3B68F035-D073-426B-AC50-930AE5B8062C}" type="slidenum">
              <a:rPr lang="en-US" altLang="en-US"/>
              <a:pPr>
                <a:defRPr/>
              </a:pPr>
              <a:t>‹#›</a:t>
            </a:fld>
            <a:endParaRPr lang="en-US" altLang="en-US"/>
          </a:p>
        </p:txBody>
      </p:sp>
    </p:spTree>
    <p:extLst>
      <p:ext uri="{BB962C8B-B14F-4D97-AF65-F5344CB8AC3E}">
        <p14:creationId xmlns:p14="http://schemas.microsoft.com/office/powerpoint/2010/main" val="3085865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3CD64AE-9CA4-4C13-8FC8-E4EBE9AB7C8A}" type="slidenum">
              <a:rPr lang="en-US" altLang="en-US" sz="1100">
                <a:ea typeface="ＭＳ Ｐゴシック" charset="-128"/>
              </a:rPr>
              <a:pPr eaLnBrk="1" hangingPunct="1">
                <a:spcBef>
                  <a:spcPct val="0"/>
                </a:spcBef>
              </a:pPr>
              <a:t>2</a:t>
            </a:fld>
            <a:endParaRPr lang="en-US" altLang="en-US" sz="1100">
              <a:ea typeface="ＭＳ Ｐゴシック"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spcBef>
                <a:spcPct val="30000"/>
              </a:spcBef>
              <a:defRPr sz="1200">
                <a:solidFill>
                  <a:schemeClr val="tx1"/>
                </a:solidFill>
                <a:latin typeface="Arial" charset="0"/>
                <a:cs typeface="Arial" charset="0"/>
              </a:defRPr>
            </a:lvl1pPr>
            <a:lvl2pPr marL="37931725" indent="-37474525" defTabSz="955675" eaLnBrk="0" hangingPunct="0">
              <a:spcBef>
                <a:spcPct val="30000"/>
              </a:spcBef>
              <a:defRPr sz="1200">
                <a:solidFill>
                  <a:schemeClr val="tx1"/>
                </a:solidFill>
                <a:latin typeface="Arial" charset="0"/>
                <a:cs typeface="Arial" charset="0"/>
              </a:defRPr>
            </a:lvl2pPr>
            <a:lvl3pPr marL="1143000" indent="-228600" defTabSz="955675" eaLnBrk="0" hangingPunct="0">
              <a:spcBef>
                <a:spcPct val="30000"/>
              </a:spcBef>
              <a:defRPr sz="1200">
                <a:solidFill>
                  <a:schemeClr val="tx1"/>
                </a:solidFill>
                <a:latin typeface="Arial" charset="0"/>
                <a:cs typeface="Arial" charset="0"/>
              </a:defRPr>
            </a:lvl3pPr>
            <a:lvl4pPr marL="1600200" indent="-228600" defTabSz="955675" eaLnBrk="0" hangingPunct="0">
              <a:spcBef>
                <a:spcPct val="30000"/>
              </a:spcBef>
              <a:defRPr sz="1200">
                <a:solidFill>
                  <a:schemeClr val="tx1"/>
                </a:solidFill>
                <a:latin typeface="Arial" charset="0"/>
                <a:cs typeface="Arial" charset="0"/>
              </a:defRPr>
            </a:lvl4pPr>
            <a:lvl5pPr marL="2057400" indent="-228600" defTabSz="955675" eaLnBrk="0" hangingPunct="0">
              <a:spcBef>
                <a:spcPct val="30000"/>
              </a:spcBef>
              <a:defRPr sz="1200">
                <a:solidFill>
                  <a:schemeClr val="tx1"/>
                </a:solidFill>
                <a:latin typeface="Arial" charset="0"/>
                <a:cs typeface="Arial" charset="0"/>
              </a:defRPr>
            </a:lvl5pPr>
            <a:lvl6pPr marL="2514600" indent="-228600" defTabSz="955675" eaLnBrk="0" fontAlgn="base" hangingPunct="0">
              <a:spcBef>
                <a:spcPct val="30000"/>
              </a:spcBef>
              <a:spcAft>
                <a:spcPct val="0"/>
              </a:spcAft>
              <a:defRPr sz="1200">
                <a:solidFill>
                  <a:schemeClr val="tx1"/>
                </a:solidFill>
                <a:latin typeface="Arial" charset="0"/>
                <a:cs typeface="Arial" charset="0"/>
              </a:defRPr>
            </a:lvl6pPr>
            <a:lvl7pPr marL="2971800" indent="-228600" defTabSz="955675" eaLnBrk="0" fontAlgn="base" hangingPunct="0">
              <a:spcBef>
                <a:spcPct val="30000"/>
              </a:spcBef>
              <a:spcAft>
                <a:spcPct val="0"/>
              </a:spcAft>
              <a:defRPr sz="1200">
                <a:solidFill>
                  <a:schemeClr val="tx1"/>
                </a:solidFill>
                <a:latin typeface="Arial" charset="0"/>
                <a:cs typeface="Arial" charset="0"/>
              </a:defRPr>
            </a:lvl7pPr>
            <a:lvl8pPr marL="3429000" indent="-228600" defTabSz="955675" eaLnBrk="0" fontAlgn="base" hangingPunct="0">
              <a:spcBef>
                <a:spcPct val="30000"/>
              </a:spcBef>
              <a:spcAft>
                <a:spcPct val="0"/>
              </a:spcAft>
              <a:defRPr sz="1200">
                <a:solidFill>
                  <a:schemeClr val="tx1"/>
                </a:solidFill>
                <a:latin typeface="Arial" charset="0"/>
                <a:cs typeface="Arial" charset="0"/>
              </a:defRPr>
            </a:lvl8pPr>
            <a:lvl9pPr marL="3886200" indent="-228600" defTabSz="9556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4B5ED7D-A5EF-46B7-9D24-F267C390F97E}" type="slidenum">
              <a:rPr lang="en-US" altLang="en-US" sz="1300">
                <a:latin typeface="Times New Roman" pitchFamily="18" charset="0"/>
                <a:ea typeface="ＭＳ Ｐゴシック" charset="-128"/>
              </a:rPr>
              <a:pPr eaLnBrk="1" hangingPunct="1">
                <a:spcBef>
                  <a:spcPct val="0"/>
                </a:spcBef>
              </a:pPr>
              <a:t>16</a:t>
            </a:fld>
            <a:endParaRPr lang="en-US" altLang="en-US" sz="130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88E85A6-065E-4F9C-9F55-2318581EA7AA}" type="slidenum">
              <a:rPr lang="en-US" altLang="en-US" sz="1100">
                <a:ea typeface="ＭＳ Ｐゴシック" charset="-128"/>
              </a:rPr>
              <a:pPr eaLnBrk="1" hangingPunct="1">
                <a:spcBef>
                  <a:spcPct val="0"/>
                </a:spcBef>
              </a:pPr>
              <a:t>17</a:t>
            </a:fld>
            <a:endParaRPr lang="en-US" altLang="en-US" sz="110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5457671-57A2-4791-B54B-0F2A56B6E827}" type="slidenum">
              <a:rPr lang="en-US" altLang="en-US" sz="1100">
                <a:ea typeface="ＭＳ Ｐゴシック" charset="-128"/>
              </a:rPr>
              <a:pPr eaLnBrk="1" hangingPunct="1">
                <a:spcBef>
                  <a:spcPct val="0"/>
                </a:spcBef>
              </a:pPr>
              <a:t>18</a:t>
            </a:fld>
            <a:endParaRPr lang="en-US" altLang="en-US" sz="110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1600">
                <a:solidFill>
                  <a:srgbClr val="D4DBE3"/>
                </a:solidFill>
                <a:latin typeface="Arial" charset="0"/>
                <a:cs typeface="Arial" charset="0"/>
              </a:defRPr>
            </a:lvl1pPr>
            <a:lvl2pPr marL="742950" indent="-285750" eaLnBrk="0" hangingPunct="0">
              <a:defRPr sz="1600">
                <a:solidFill>
                  <a:srgbClr val="D4DBE3"/>
                </a:solidFill>
                <a:latin typeface="Arial" charset="0"/>
                <a:cs typeface="Arial" charset="0"/>
              </a:defRPr>
            </a:lvl2pPr>
            <a:lvl3pPr marL="1143000" indent="-228600" eaLnBrk="0" hangingPunct="0">
              <a:defRPr sz="1600">
                <a:solidFill>
                  <a:srgbClr val="D4DBE3"/>
                </a:solidFill>
                <a:latin typeface="Arial" charset="0"/>
                <a:cs typeface="Arial" charset="0"/>
              </a:defRPr>
            </a:lvl3pPr>
            <a:lvl4pPr marL="1600200" indent="-228600" eaLnBrk="0" hangingPunct="0">
              <a:defRPr sz="1600">
                <a:solidFill>
                  <a:srgbClr val="D4DBE3"/>
                </a:solidFill>
                <a:latin typeface="Arial" charset="0"/>
                <a:cs typeface="Arial" charset="0"/>
              </a:defRPr>
            </a:lvl4pPr>
            <a:lvl5pPr marL="2057400" indent="-228600" eaLnBrk="0" hangingPunct="0">
              <a:defRPr sz="1600">
                <a:solidFill>
                  <a:srgbClr val="D4DBE3"/>
                </a:solidFill>
                <a:latin typeface="Arial" charset="0"/>
                <a:cs typeface="Arial" charset="0"/>
              </a:defRPr>
            </a:lvl5pPr>
            <a:lvl6pPr marL="2514600" indent="-228600" algn="ctr" eaLnBrk="0" fontAlgn="base" hangingPunct="0">
              <a:spcBef>
                <a:spcPct val="50000"/>
              </a:spcBef>
              <a:spcAft>
                <a:spcPct val="0"/>
              </a:spcAft>
              <a:defRPr sz="1600">
                <a:solidFill>
                  <a:srgbClr val="D4DBE3"/>
                </a:solidFill>
                <a:latin typeface="Arial" charset="0"/>
                <a:cs typeface="Arial" charset="0"/>
              </a:defRPr>
            </a:lvl6pPr>
            <a:lvl7pPr marL="2971800" indent="-228600" algn="ctr" eaLnBrk="0" fontAlgn="base" hangingPunct="0">
              <a:spcBef>
                <a:spcPct val="50000"/>
              </a:spcBef>
              <a:spcAft>
                <a:spcPct val="0"/>
              </a:spcAft>
              <a:defRPr sz="1600">
                <a:solidFill>
                  <a:srgbClr val="D4DBE3"/>
                </a:solidFill>
                <a:latin typeface="Arial" charset="0"/>
                <a:cs typeface="Arial" charset="0"/>
              </a:defRPr>
            </a:lvl7pPr>
            <a:lvl8pPr marL="3429000" indent="-228600" algn="ctr" eaLnBrk="0" fontAlgn="base" hangingPunct="0">
              <a:spcBef>
                <a:spcPct val="50000"/>
              </a:spcBef>
              <a:spcAft>
                <a:spcPct val="0"/>
              </a:spcAft>
              <a:defRPr sz="1600">
                <a:solidFill>
                  <a:srgbClr val="D4DBE3"/>
                </a:solidFill>
                <a:latin typeface="Arial" charset="0"/>
                <a:cs typeface="Arial" charset="0"/>
              </a:defRPr>
            </a:lvl8pPr>
            <a:lvl9pPr marL="3886200" indent="-228600" algn="ctr" eaLnBrk="0" fontAlgn="base" hangingPunct="0">
              <a:spcBef>
                <a:spcPct val="50000"/>
              </a:spcBef>
              <a:spcAft>
                <a:spcPct val="0"/>
              </a:spcAft>
              <a:defRPr sz="1600">
                <a:solidFill>
                  <a:srgbClr val="D4DBE3"/>
                </a:solidFill>
                <a:latin typeface="Arial" charset="0"/>
                <a:cs typeface="Arial" charset="0"/>
              </a:defRPr>
            </a:lvl9pPr>
          </a:lstStyle>
          <a:p>
            <a:pPr eaLnBrk="1" hangingPunct="1"/>
            <a:fld id="{DE4B8186-3BDE-4655-A49F-B051ECE6DDB4}" type="slidenum">
              <a:rPr lang="en-US" altLang="en-US" sz="1200">
                <a:solidFill>
                  <a:schemeClr val="tx1"/>
                </a:solidFill>
              </a:rPr>
              <a:pPr eaLnBrk="1" hangingPunct="1"/>
              <a:t>24</a:t>
            </a:fld>
            <a:endParaRPr lang="en-US" altLang="en-US" sz="1200">
              <a:solidFill>
                <a:schemeClr val="tx1"/>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889000" y="4715629"/>
            <a:ext cx="4891088" cy="4467939"/>
          </a:xfrm>
          <a:noFill/>
        </p:spPr>
        <p:txBody>
          <a:bodyPr/>
          <a:lstStyle/>
          <a:p>
            <a:pPr eaLnBrk="1" hangingPunct="1"/>
            <a:endParaRPr lang="en-SG"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A087222-7A68-4F0B-A2B1-B61439FDA730}" type="slidenum">
              <a:rPr lang="en-US" altLang="en-US" sz="1100">
                <a:ea typeface="ＭＳ Ｐゴシック" charset="-128"/>
              </a:rPr>
              <a:pPr eaLnBrk="1" hangingPunct="1">
                <a:spcBef>
                  <a:spcPct val="0"/>
                </a:spcBef>
              </a:pPr>
              <a:t>26</a:t>
            </a:fld>
            <a:endParaRPr lang="en-US" altLang="en-US" sz="110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37931725" indent="-37474525"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621F5F7-CCC0-44E7-877C-0FB40047C94D}" type="slidenum">
              <a:rPr lang="en-US" altLang="en-US">
                <a:ea typeface="ヒラギノ角ゴ Pro W3" charset="-128"/>
              </a:rPr>
              <a:pPr algn="r" eaLnBrk="1" hangingPunct="1">
                <a:spcBef>
                  <a:spcPct val="0"/>
                </a:spcBef>
              </a:pPr>
              <a:t>3</a:t>
            </a:fld>
            <a:endParaRPr lang="en-US" altLang="en-US">
              <a:ea typeface="ヒラギノ角ゴ Pro W3"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742950" indent="-285750"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6E1FF68-AF94-4591-B34A-D819BBA79BDC}" type="slidenum">
              <a:rPr lang="en-US" altLang="en-US"/>
              <a:pPr eaLnBrk="1" hangingPunct="1">
                <a:spcBef>
                  <a:spcPct val="0"/>
                </a:spcBef>
              </a:pPr>
              <a:t>6</a:t>
            </a:fld>
            <a:endParaRPr lang="en-US" altLang="en-US"/>
          </a:p>
        </p:txBody>
      </p:sp>
      <p:sp>
        <p:nvSpPr>
          <p:cNvPr id="43011" name="Rectangle 7"/>
          <p:cNvSpPr txBox="1">
            <a:spLocks noGrp="1" noChangeArrowheads="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E5759AC-75A8-4A4E-8D90-6D279803B50A}" type="slidenum">
              <a:rPr lang="en-US" altLang="en-US"/>
              <a:pPr algn="r" eaLnBrk="1" hangingPunct="1">
                <a:spcBef>
                  <a:spcPct val="0"/>
                </a:spcBef>
              </a:pPr>
              <a:t>6</a:t>
            </a:fld>
            <a:endParaRPr lang="en-US" alt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37931725" indent="-37474525"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1FE136C-E781-4EAE-919C-D35AD614539C}" type="slidenum">
              <a:rPr lang="en-US" altLang="en-US">
                <a:ea typeface="ヒラギノ角ゴ Pro W3" charset="-128"/>
              </a:rPr>
              <a:pPr algn="r" eaLnBrk="1" hangingPunct="1">
                <a:spcBef>
                  <a:spcPct val="0"/>
                </a:spcBef>
              </a:pPr>
              <a:t>7</a:t>
            </a:fld>
            <a:endParaRPr lang="en-US" altLang="en-US">
              <a:ea typeface="ヒラギノ角ゴ Pro W3"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37931725" indent="-37474525"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7FFE2C6-C014-4AA8-A4E2-26658B4D9745}" type="slidenum">
              <a:rPr lang="en-US" altLang="en-US">
                <a:ea typeface="ヒラギノ角ゴ Pro W3" charset="-128"/>
              </a:rPr>
              <a:pPr algn="r" eaLnBrk="1" hangingPunct="1">
                <a:spcBef>
                  <a:spcPct val="0"/>
                </a:spcBef>
              </a:pPr>
              <a:t>8</a:t>
            </a:fld>
            <a:endParaRPr lang="en-US" altLang="en-US">
              <a:ea typeface="ヒラギノ角ゴ Pro W3"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0CA008-8472-42C1-B5A1-C7ABD005D3C0}" type="slidenum">
              <a:rPr lang="en-US" altLang="en-US" sz="1100">
                <a:ea typeface="ＭＳ Ｐゴシック" charset="-128"/>
              </a:rPr>
              <a:pPr eaLnBrk="1" hangingPunct="1">
                <a:spcBef>
                  <a:spcPct val="0"/>
                </a:spcBef>
              </a:pPr>
              <a:t>9</a:t>
            </a:fld>
            <a:endParaRPr lang="en-US" altLang="en-US" sz="1100">
              <a:ea typeface="ＭＳ Ｐゴシック"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889000" y="4714875"/>
            <a:ext cx="48910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FD078A4-C7BD-4EAC-9C76-98A6AA33CAEE}" type="slidenum">
              <a:rPr lang="en-US" altLang="en-US" sz="1100">
                <a:ea typeface="ＭＳ Ｐゴシック" charset="-128"/>
              </a:rPr>
              <a:pPr eaLnBrk="1" hangingPunct="1">
                <a:spcBef>
                  <a:spcPct val="0"/>
                </a:spcBef>
              </a:pPr>
              <a:t>10</a:t>
            </a:fld>
            <a:endParaRPr lang="en-US" altLang="en-US" sz="110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charset="0"/>
                <a:cs typeface="Arial" charset="0"/>
              </a:defRPr>
            </a:lvl1pPr>
            <a:lvl2pPr marL="37931725" indent="-37474525" defTabSz="908050" eaLnBrk="0" hangingPunct="0">
              <a:spcBef>
                <a:spcPct val="30000"/>
              </a:spcBef>
              <a:defRPr sz="1200">
                <a:solidFill>
                  <a:schemeClr val="tx1"/>
                </a:solidFill>
                <a:latin typeface="Arial" charset="0"/>
                <a:cs typeface="Arial" charset="0"/>
              </a:defRPr>
            </a:lvl2pPr>
            <a:lvl3pPr marL="1143000" indent="-228600" defTabSz="908050" eaLnBrk="0" hangingPunct="0">
              <a:spcBef>
                <a:spcPct val="30000"/>
              </a:spcBef>
              <a:defRPr sz="1200">
                <a:solidFill>
                  <a:schemeClr val="tx1"/>
                </a:solidFill>
                <a:latin typeface="Arial" charset="0"/>
                <a:cs typeface="Arial" charset="0"/>
              </a:defRPr>
            </a:lvl3pPr>
            <a:lvl4pPr marL="1600200" indent="-228600" defTabSz="908050" eaLnBrk="0" hangingPunct="0">
              <a:spcBef>
                <a:spcPct val="30000"/>
              </a:spcBef>
              <a:defRPr sz="1200">
                <a:solidFill>
                  <a:schemeClr val="tx1"/>
                </a:solidFill>
                <a:latin typeface="Arial" charset="0"/>
                <a:cs typeface="Arial" charset="0"/>
              </a:defRPr>
            </a:lvl4pPr>
            <a:lvl5pPr marL="2057400" indent="-228600" defTabSz="908050" eaLnBrk="0" hangingPunct="0">
              <a:spcBef>
                <a:spcPct val="30000"/>
              </a:spcBef>
              <a:defRPr sz="1200">
                <a:solidFill>
                  <a:schemeClr val="tx1"/>
                </a:solidFill>
                <a:latin typeface="Arial" charset="0"/>
                <a:cs typeface="Arial" charset="0"/>
              </a:defRPr>
            </a:lvl5pPr>
            <a:lvl6pPr marL="2514600" indent="-228600" defTabSz="908050" eaLnBrk="0" fontAlgn="base" hangingPunct="0">
              <a:spcBef>
                <a:spcPct val="30000"/>
              </a:spcBef>
              <a:spcAft>
                <a:spcPct val="0"/>
              </a:spcAft>
              <a:defRPr sz="1200">
                <a:solidFill>
                  <a:schemeClr val="tx1"/>
                </a:solidFill>
                <a:latin typeface="Arial" charset="0"/>
                <a:cs typeface="Arial" charset="0"/>
              </a:defRPr>
            </a:lvl6pPr>
            <a:lvl7pPr marL="2971800" indent="-228600" defTabSz="908050" eaLnBrk="0" fontAlgn="base" hangingPunct="0">
              <a:spcBef>
                <a:spcPct val="30000"/>
              </a:spcBef>
              <a:spcAft>
                <a:spcPct val="0"/>
              </a:spcAft>
              <a:defRPr sz="1200">
                <a:solidFill>
                  <a:schemeClr val="tx1"/>
                </a:solidFill>
                <a:latin typeface="Arial" charset="0"/>
                <a:cs typeface="Arial" charset="0"/>
              </a:defRPr>
            </a:lvl7pPr>
            <a:lvl8pPr marL="3429000" indent="-228600" defTabSz="908050" eaLnBrk="0" fontAlgn="base" hangingPunct="0">
              <a:spcBef>
                <a:spcPct val="30000"/>
              </a:spcBef>
              <a:spcAft>
                <a:spcPct val="0"/>
              </a:spcAft>
              <a:defRPr sz="1200">
                <a:solidFill>
                  <a:schemeClr val="tx1"/>
                </a:solidFill>
                <a:latin typeface="Arial" charset="0"/>
                <a:cs typeface="Arial" charset="0"/>
              </a:defRPr>
            </a:lvl8pPr>
            <a:lvl9pPr marL="3886200" indent="-228600" defTabSz="90805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D043755-8066-41F9-9493-E6644EE8E73C}" type="slidenum">
              <a:rPr lang="en-US" altLang="en-US" sz="1100">
                <a:ea typeface="ＭＳ Ｐゴシック" charset="-128"/>
              </a:rPr>
              <a:pPr eaLnBrk="1" hangingPunct="1">
                <a:spcBef>
                  <a:spcPct val="0"/>
                </a:spcBef>
              </a:pPr>
              <a:t>14</a:t>
            </a:fld>
            <a:endParaRPr lang="en-US" altLang="en-US" sz="1100">
              <a:ea typeface="ＭＳ Ｐゴシック" charset="-128"/>
            </a:endParaRPr>
          </a:p>
        </p:txBody>
      </p:sp>
      <p:sp>
        <p:nvSpPr>
          <p:cNvPr id="52227" name="Rectangle 2"/>
          <p:cNvSpPr>
            <a:spLocks noGrp="1" noRot="1" noChangeAspect="1" noChangeArrowheads="1" noTextEdit="1"/>
          </p:cNvSpPr>
          <p:nvPr>
            <p:ph type="sldImg"/>
          </p:nvPr>
        </p:nvSpPr>
        <p:spPr>
          <a:xfrm>
            <a:off x="647700" y="744538"/>
            <a:ext cx="5378450" cy="3722687"/>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en-US" smtClean="0"/>
              <a:t>Question 7</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also corresponds to the WIPO case experience where 71% of WIPO mediation and arbitration cases administered have been international in scope and of patent-related WIPO arbitrations and mediations, 92% have been international in scope. </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spcBef>
                <a:spcPct val="30000"/>
              </a:spcBef>
              <a:defRPr sz="1200">
                <a:solidFill>
                  <a:schemeClr val="tx1"/>
                </a:solidFill>
                <a:latin typeface="Arial" charset="0"/>
                <a:cs typeface="Arial" charset="0"/>
              </a:defRPr>
            </a:lvl1pPr>
            <a:lvl2pPr marL="37931725" indent="-37474525" defTabSz="955675" eaLnBrk="0" hangingPunct="0">
              <a:spcBef>
                <a:spcPct val="30000"/>
              </a:spcBef>
              <a:defRPr sz="1200">
                <a:solidFill>
                  <a:schemeClr val="tx1"/>
                </a:solidFill>
                <a:latin typeface="Arial" charset="0"/>
                <a:cs typeface="Arial" charset="0"/>
              </a:defRPr>
            </a:lvl2pPr>
            <a:lvl3pPr marL="1143000" indent="-228600" defTabSz="955675" eaLnBrk="0" hangingPunct="0">
              <a:spcBef>
                <a:spcPct val="30000"/>
              </a:spcBef>
              <a:defRPr sz="1200">
                <a:solidFill>
                  <a:schemeClr val="tx1"/>
                </a:solidFill>
                <a:latin typeface="Arial" charset="0"/>
                <a:cs typeface="Arial" charset="0"/>
              </a:defRPr>
            </a:lvl3pPr>
            <a:lvl4pPr marL="1600200" indent="-228600" defTabSz="955675" eaLnBrk="0" hangingPunct="0">
              <a:spcBef>
                <a:spcPct val="30000"/>
              </a:spcBef>
              <a:defRPr sz="1200">
                <a:solidFill>
                  <a:schemeClr val="tx1"/>
                </a:solidFill>
                <a:latin typeface="Arial" charset="0"/>
                <a:cs typeface="Arial" charset="0"/>
              </a:defRPr>
            </a:lvl4pPr>
            <a:lvl5pPr marL="2057400" indent="-228600" defTabSz="955675" eaLnBrk="0" hangingPunct="0">
              <a:spcBef>
                <a:spcPct val="30000"/>
              </a:spcBef>
              <a:defRPr sz="1200">
                <a:solidFill>
                  <a:schemeClr val="tx1"/>
                </a:solidFill>
                <a:latin typeface="Arial" charset="0"/>
                <a:cs typeface="Arial" charset="0"/>
              </a:defRPr>
            </a:lvl5pPr>
            <a:lvl6pPr marL="2514600" indent="-228600" defTabSz="955675" eaLnBrk="0" fontAlgn="base" hangingPunct="0">
              <a:spcBef>
                <a:spcPct val="30000"/>
              </a:spcBef>
              <a:spcAft>
                <a:spcPct val="0"/>
              </a:spcAft>
              <a:defRPr sz="1200">
                <a:solidFill>
                  <a:schemeClr val="tx1"/>
                </a:solidFill>
                <a:latin typeface="Arial" charset="0"/>
                <a:cs typeface="Arial" charset="0"/>
              </a:defRPr>
            </a:lvl6pPr>
            <a:lvl7pPr marL="2971800" indent="-228600" defTabSz="955675" eaLnBrk="0" fontAlgn="base" hangingPunct="0">
              <a:spcBef>
                <a:spcPct val="30000"/>
              </a:spcBef>
              <a:spcAft>
                <a:spcPct val="0"/>
              </a:spcAft>
              <a:defRPr sz="1200">
                <a:solidFill>
                  <a:schemeClr val="tx1"/>
                </a:solidFill>
                <a:latin typeface="Arial" charset="0"/>
                <a:cs typeface="Arial" charset="0"/>
              </a:defRPr>
            </a:lvl7pPr>
            <a:lvl8pPr marL="3429000" indent="-228600" defTabSz="955675" eaLnBrk="0" fontAlgn="base" hangingPunct="0">
              <a:spcBef>
                <a:spcPct val="30000"/>
              </a:spcBef>
              <a:spcAft>
                <a:spcPct val="0"/>
              </a:spcAft>
              <a:defRPr sz="1200">
                <a:solidFill>
                  <a:schemeClr val="tx1"/>
                </a:solidFill>
                <a:latin typeface="Arial" charset="0"/>
                <a:cs typeface="Arial" charset="0"/>
              </a:defRPr>
            </a:lvl8pPr>
            <a:lvl9pPr marL="3886200" indent="-228600" defTabSz="9556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43EC9CB-4435-4B20-B17E-D191CBD6AD4C}" type="slidenum">
              <a:rPr lang="en-US" altLang="en-US" sz="1300">
                <a:latin typeface="Times New Roman" pitchFamily="18" charset="0"/>
                <a:ea typeface="ＭＳ Ｐゴシック" charset="-128"/>
              </a:rPr>
              <a:pPr eaLnBrk="1" hangingPunct="1">
                <a:spcBef>
                  <a:spcPct val="0"/>
                </a:spcBef>
              </a:pPr>
              <a:t>15</a:t>
            </a:fld>
            <a:endParaRPr lang="en-US" altLang="en-US" sz="130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2130425"/>
            <a:ext cx="8420100" cy="1470025"/>
          </a:xfrm>
        </p:spPr>
        <p:txBody>
          <a:bodyPr/>
          <a:lstStyle>
            <a:lvl1pPr>
              <a:defRPr sz="2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41363" y="3886200"/>
            <a:ext cx="69342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99107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69AE408-5B2C-4D08-B636-479253B47A57}" type="slidenum">
              <a:rPr lang="en-US" altLang="en-US"/>
              <a:pPr>
                <a:defRPr/>
              </a:pPr>
              <a:t>‹#›</a:t>
            </a:fld>
            <a:endParaRPr lang="en-US" altLang="en-US"/>
          </a:p>
        </p:txBody>
      </p:sp>
    </p:spTree>
    <p:extLst>
      <p:ext uri="{BB962C8B-B14F-4D97-AF65-F5344CB8AC3E}">
        <p14:creationId xmlns:p14="http://schemas.microsoft.com/office/powerpoint/2010/main" val="359536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08B5FF-BE91-4BF7-A504-A5010D2E829B}" type="slidenum">
              <a:rPr lang="en-US" altLang="en-US"/>
              <a:pPr>
                <a:defRPr/>
              </a:pPr>
              <a:t>‹#›</a:t>
            </a:fld>
            <a:endParaRPr lang="en-US" altLang="en-US"/>
          </a:p>
        </p:txBody>
      </p:sp>
    </p:spTree>
    <p:extLst>
      <p:ext uri="{BB962C8B-B14F-4D97-AF65-F5344CB8AC3E}">
        <p14:creationId xmlns:p14="http://schemas.microsoft.com/office/powerpoint/2010/main" val="36216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773238"/>
            <a:ext cx="43815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3238"/>
            <a:ext cx="43815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C963B18-7E86-49AB-B436-9718F4CD7539}" type="slidenum">
              <a:rPr lang="en-US" altLang="en-US"/>
              <a:pPr>
                <a:defRPr/>
              </a:pPr>
              <a:t>‹#›</a:t>
            </a:fld>
            <a:endParaRPr lang="en-US" altLang="en-US"/>
          </a:p>
        </p:txBody>
      </p:sp>
    </p:spTree>
    <p:extLst>
      <p:ext uri="{BB962C8B-B14F-4D97-AF65-F5344CB8AC3E}">
        <p14:creationId xmlns:p14="http://schemas.microsoft.com/office/powerpoint/2010/main" val="185576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773238"/>
            <a:ext cx="8915400" cy="435292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2B32E7F-A177-46D5-8620-D3FCB77A9481}" type="slidenum">
              <a:rPr lang="en-US" altLang="en-US"/>
              <a:pPr>
                <a:defRPr/>
              </a:pPr>
              <a:t>‹#›</a:t>
            </a:fld>
            <a:endParaRPr lang="en-US" altLang="en-US"/>
          </a:p>
        </p:txBody>
      </p:sp>
    </p:spTree>
    <p:extLst>
      <p:ext uri="{BB962C8B-B14F-4D97-AF65-F5344CB8AC3E}">
        <p14:creationId xmlns:p14="http://schemas.microsoft.com/office/powerpoint/2010/main" val="31601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773238"/>
            <a:ext cx="8915400" cy="435292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57FB76B-9FB6-4424-8075-21442F2200F4}" type="slidenum">
              <a:rPr lang="en-US" altLang="en-US"/>
              <a:pPr>
                <a:defRPr/>
              </a:pPr>
              <a:t>‹#›</a:t>
            </a:fld>
            <a:endParaRPr lang="en-US" altLang="en-US"/>
          </a:p>
        </p:txBody>
      </p:sp>
    </p:spTree>
    <p:extLst>
      <p:ext uri="{BB962C8B-B14F-4D97-AF65-F5344CB8AC3E}">
        <p14:creationId xmlns:p14="http://schemas.microsoft.com/office/powerpoint/2010/main" val="113529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773238"/>
            <a:ext cx="43815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773238"/>
            <a:ext cx="43815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025900"/>
            <a:ext cx="43815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60A87DFA-E39F-499D-A422-5929476D7C58}" type="slidenum">
              <a:rPr lang="en-US" altLang="en-US"/>
              <a:pPr>
                <a:defRPr/>
              </a:pPr>
              <a:t>‹#›</a:t>
            </a:fld>
            <a:endParaRPr lang="en-US" altLang="en-US"/>
          </a:p>
        </p:txBody>
      </p:sp>
    </p:spTree>
    <p:extLst>
      <p:ext uri="{BB962C8B-B14F-4D97-AF65-F5344CB8AC3E}">
        <p14:creationId xmlns:p14="http://schemas.microsoft.com/office/powerpoint/2010/main" val="39720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87F6FEB-5BA2-4D7C-AD82-2660830B04F3}" type="slidenum">
              <a:rPr lang="en-US" altLang="en-US"/>
              <a:pPr>
                <a:defRPr/>
              </a:pPr>
              <a:t>‹#›</a:t>
            </a:fld>
            <a:endParaRPr lang="en-US" altLang="en-US"/>
          </a:p>
        </p:txBody>
      </p:sp>
    </p:spTree>
    <p:extLst>
      <p:ext uri="{BB962C8B-B14F-4D97-AF65-F5344CB8AC3E}">
        <p14:creationId xmlns:p14="http://schemas.microsoft.com/office/powerpoint/2010/main" val="324139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ABC58D9-7725-4F41-B099-8BF3A8267F0C}" type="slidenum">
              <a:rPr lang="en-US" altLang="en-US"/>
              <a:pPr>
                <a:defRPr/>
              </a:pPr>
              <a:t>‹#›</a:t>
            </a:fld>
            <a:endParaRPr lang="en-US" altLang="en-US"/>
          </a:p>
        </p:txBody>
      </p:sp>
    </p:spTree>
    <p:extLst>
      <p:ext uri="{BB962C8B-B14F-4D97-AF65-F5344CB8AC3E}">
        <p14:creationId xmlns:p14="http://schemas.microsoft.com/office/powerpoint/2010/main" val="117639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773238"/>
            <a:ext cx="43815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3238"/>
            <a:ext cx="43815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966F5BE-3CF9-4169-A3FF-BA1B929771F8}" type="slidenum">
              <a:rPr lang="en-US" altLang="en-US"/>
              <a:pPr>
                <a:defRPr/>
              </a:pPr>
              <a:t>‹#›</a:t>
            </a:fld>
            <a:endParaRPr lang="en-US" altLang="en-US"/>
          </a:p>
        </p:txBody>
      </p:sp>
    </p:spTree>
    <p:extLst>
      <p:ext uri="{BB962C8B-B14F-4D97-AF65-F5344CB8AC3E}">
        <p14:creationId xmlns:p14="http://schemas.microsoft.com/office/powerpoint/2010/main" val="11826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A7CF6A1-6925-4BC8-A986-24EE1EE261B5}" type="slidenum">
              <a:rPr lang="en-US" altLang="en-US"/>
              <a:pPr>
                <a:defRPr/>
              </a:pPr>
              <a:t>‹#›</a:t>
            </a:fld>
            <a:endParaRPr lang="en-US" altLang="en-US"/>
          </a:p>
        </p:txBody>
      </p:sp>
    </p:spTree>
    <p:extLst>
      <p:ext uri="{BB962C8B-B14F-4D97-AF65-F5344CB8AC3E}">
        <p14:creationId xmlns:p14="http://schemas.microsoft.com/office/powerpoint/2010/main" val="310219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3FC1202-41A0-4D26-AD72-7FB5E0C579F6}" type="slidenum">
              <a:rPr lang="en-US" altLang="en-US"/>
              <a:pPr>
                <a:defRPr/>
              </a:pPr>
              <a:t>‹#›</a:t>
            </a:fld>
            <a:endParaRPr lang="en-US" altLang="en-US"/>
          </a:p>
        </p:txBody>
      </p:sp>
    </p:spTree>
    <p:extLst>
      <p:ext uri="{BB962C8B-B14F-4D97-AF65-F5344CB8AC3E}">
        <p14:creationId xmlns:p14="http://schemas.microsoft.com/office/powerpoint/2010/main" val="84026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7BEC297-1365-4115-B175-CB6F673165ED}" type="slidenum">
              <a:rPr lang="en-US" altLang="en-US"/>
              <a:pPr>
                <a:defRPr/>
              </a:pPr>
              <a:t>‹#›</a:t>
            </a:fld>
            <a:endParaRPr lang="en-US" altLang="en-US"/>
          </a:p>
        </p:txBody>
      </p:sp>
    </p:spTree>
    <p:extLst>
      <p:ext uri="{BB962C8B-B14F-4D97-AF65-F5344CB8AC3E}">
        <p14:creationId xmlns:p14="http://schemas.microsoft.com/office/powerpoint/2010/main" val="37500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B8944-9AF2-4E3C-A46E-BCE555D30960}" type="slidenum">
              <a:rPr lang="en-US" altLang="en-US"/>
              <a:pPr>
                <a:defRPr/>
              </a:pPr>
              <a:t>‹#›</a:t>
            </a:fld>
            <a:endParaRPr lang="en-US" altLang="en-US"/>
          </a:p>
        </p:txBody>
      </p:sp>
    </p:spTree>
    <p:extLst>
      <p:ext uri="{BB962C8B-B14F-4D97-AF65-F5344CB8AC3E}">
        <p14:creationId xmlns:p14="http://schemas.microsoft.com/office/powerpoint/2010/main" val="382716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16A405-B965-4520-BEDE-2F082C6739CD}" type="slidenum">
              <a:rPr lang="en-US" altLang="en-US"/>
              <a:pPr>
                <a:defRPr/>
              </a:pPr>
              <a:t>‹#›</a:t>
            </a:fld>
            <a:endParaRPr lang="en-US" altLang="en-US"/>
          </a:p>
        </p:txBody>
      </p:sp>
    </p:spTree>
    <p:extLst>
      <p:ext uri="{BB962C8B-B14F-4D97-AF65-F5344CB8AC3E}">
        <p14:creationId xmlns:p14="http://schemas.microsoft.com/office/powerpoint/2010/main" val="195129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5300" y="1773238"/>
            <a:ext cx="8915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30" name="Rectangle 6"/>
          <p:cNvSpPr>
            <a:spLocks noGrp="1" noChangeArrowheads="1"/>
          </p:cNvSpPr>
          <p:nvPr>
            <p:ph type="sldNum" sz="quarter" idx="4"/>
          </p:nvPr>
        </p:nvSpPr>
        <p:spPr bwMode="auto">
          <a:xfrm>
            <a:off x="7594600" y="0"/>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888E8CC-5BF8-41B7-ABB4-23E7900FBA52}" type="slidenum">
              <a:rPr lang="en-US" altLang="en-US"/>
              <a:pPr>
                <a:defRPr/>
              </a:pPr>
              <a:t>‹#›</a:t>
            </a:fld>
            <a:endParaRPr lang="en-US" altLang="en-US"/>
          </a:p>
        </p:txBody>
      </p:sp>
      <p:sp>
        <p:nvSpPr>
          <p:cNvPr id="1029" name="Text Box 7"/>
          <p:cNvSpPr txBox="1">
            <a:spLocks noChangeArrowheads="1"/>
          </p:cNvSpPr>
          <p:nvPr userDrawn="1"/>
        </p:nvSpPr>
        <p:spPr bwMode="auto">
          <a:xfrm>
            <a:off x="0" y="6553200"/>
            <a:ext cx="9906000" cy="304800"/>
          </a:xfrm>
          <a:prstGeom prst="rect">
            <a:avLst/>
          </a:prstGeom>
          <a:gradFill rotWithShape="0">
            <a:gsLst>
              <a:gs pos="0">
                <a:srgbClr val="FFFFFF"/>
              </a:gs>
              <a:gs pos="100000">
                <a:srgbClr val="70899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50000"/>
              </a:spcBef>
              <a:defRPr/>
            </a:pPr>
            <a:endParaRPr lang="en-US" altLang="en-US" sz="1400" smtClean="0"/>
          </a:p>
        </p:txBody>
      </p:sp>
    </p:spTree>
  </p:cSld>
  <p:clrMap bg1="lt1" tx1="dk1" bg2="lt2" tx2="dk2" accent1="accent1" accent2="accent2" accent3="accent3" accent4="accent4" accent5="accent5" accent6="accent6" hlink="hlink" folHlink="folHlink"/>
  <p:sldLayoutIdLst>
    <p:sldLayoutId id="2147484095"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342900" indent="-342900" algn="l" rtl="0" eaLnBrk="0" fontAlgn="base" hangingPunct="0">
        <a:spcBef>
          <a:spcPct val="20000"/>
        </a:spcBef>
        <a:spcAft>
          <a:spcPct val="0"/>
        </a:spcAft>
        <a:buBlip>
          <a:blip r:embed="rId1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8"/>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8"/>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8"/>
        </a:buBlip>
        <a:defRPr sz="2400">
          <a:solidFill>
            <a:schemeClr val="tx1"/>
          </a:solidFill>
          <a:latin typeface="+mn-lt"/>
          <a:cs typeface="+mn-cs"/>
        </a:defRPr>
      </a:lvl5pPr>
      <a:lvl6pPr marL="2514600" indent="-228600" algn="l" rtl="0" fontAlgn="base">
        <a:spcBef>
          <a:spcPct val="20000"/>
        </a:spcBef>
        <a:spcAft>
          <a:spcPct val="0"/>
        </a:spcAft>
        <a:buBlip>
          <a:blip r:embed="rId18"/>
        </a:buBlip>
        <a:defRPr sz="2400">
          <a:solidFill>
            <a:schemeClr val="tx1"/>
          </a:solidFill>
          <a:latin typeface="+mn-lt"/>
          <a:cs typeface="+mn-cs"/>
        </a:defRPr>
      </a:lvl6pPr>
      <a:lvl7pPr marL="2971800" indent="-228600" algn="l" rtl="0" fontAlgn="base">
        <a:spcBef>
          <a:spcPct val="20000"/>
        </a:spcBef>
        <a:spcAft>
          <a:spcPct val="0"/>
        </a:spcAft>
        <a:buBlip>
          <a:blip r:embed="rId18"/>
        </a:buBlip>
        <a:defRPr sz="2400">
          <a:solidFill>
            <a:schemeClr val="tx1"/>
          </a:solidFill>
          <a:latin typeface="+mn-lt"/>
          <a:cs typeface="+mn-cs"/>
        </a:defRPr>
      </a:lvl7pPr>
      <a:lvl8pPr marL="3429000" indent="-228600" algn="l" rtl="0" fontAlgn="base">
        <a:spcBef>
          <a:spcPct val="20000"/>
        </a:spcBef>
        <a:spcAft>
          <a:spcPct val="0"/>
        </a:spcAft>
        <a:buBlip>
          <a:blip r:embed="rId18"/>
        </a:buBlip>
        <a:defRPr sz="2400">
          <a:solidFill>
            <a:schemeClr val="tx1"/>
          </a:solidFill>
          <a:latin typeface="+mn-lt"/>
          <a:cs typeface="+mn-cs"/>
        </a:defRPr>
      </a:lvl8pPr>
      <a:lvl9pPr marL="3886200" indent="-228600" algn="l" rtl="0" fontAlgn="base">
        <a:spcBef>
          <a:spcPct val="20000"/>
        </a:spcBef>
        <a:spcAft>
          <a:spcPct val="0"/>
        </a:spcAft>
        <a:buBlip>
          <a:blip r:embed="rId18"/>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wipo.int/amc/en/arbitration/case-example.html" TargetMode="External"/><Relationship Id="rId4" Type="http://schemas.openxmlformats.org/officeDocument/2006/relationships/hyperlink" Target="http://www.wipo.int/amc/en/mediation/case-example.html"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www.wipo.int/amc/en/center/survey/results.html" TargetMode="External"/><Relationship Id="rId5" Type="http://schemas.openxmlformats.org/officeDocument/2006/relationships/image" Target="../media/image2.jpeg"/><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www.wipo.int/amc/en/center/survey/results.html" TargetMode="External"/><Relationship Id="rId5" Type="http://schemas.openxmlformats.org/officeDocument/2006/relationships/image" Target="../media/image2.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wipo.int/amc/en/center/survey/result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ipo.int/amc/en/"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mailto:arbiter.mail@wipo.int" TargetMode="External"/><Relationship Id="rId4" Type="http://schemas.openxmlformats.org/officeDocument/2006/relationships/hyperlink" Target="http://www.wipo.int/amc/en/clau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wipo.int/amc/en/clause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68450" y="2565400"/>
            <a:ext cx="7720013" cy="2160588"/>
          </a:xfrm>
        </p:spPr>
        <p:txBody>
          <a:bodyPr/>
          <a:lstStyle/>
          <a:p>
            <a:pPr eaLnBrk="1" hangingPunct="1">
              <a:spcAft>
                <a:spcPts val="300"/>
              </a:spcAft>
            </a:pPr>
            <a:r>
              <a:rPr lang="en-US" altLang="en-US" sz="3200" b="1" smtClean="0"/>
              <a:t/>
            </a:r>
            <a:br>
              <a:rPr lang="en-US" altLang="en-US" sz="3200" b="1" smtClean="0"/>
            </a:br>
            <a:r>
              <a:rPr lang="en-US" altLang="en-US" sz="3200" b="1" smtClean="0"/>
              <a:t>III. Overview:  WIPO Arbitration and Mediation Center, Including the 2014 WIPO Rules + ADR Services for Specific Sectors, Including Mediation of Trademark Disputes </a:t>
            </a:r>
            <a:br>
              <a:rPr lang="en-US" altLang="en-US" sz="3200" b="1" smtClean="0"/>
            </a:br>
            <a:endParaRPr lang="en-US" altLang="en-US" sz="2600" smtClean="0"/>
          </a:p>
        </p:txBody>
      </p:sp>
      <p:pic>
        <p:nvPicPr>
          <p:cNvPr id="3075" name="Picture 5"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2565400"/>
            <a:ext cx="412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subTitle" idx="1"/>
          </p:nvPr>
        </p:nvSpPr>
        <p:spPr>
          <a:xfrm>
            <a:off x="6249144" y="5157788"/>
            <a:ext cx="3183781" cy="792162"/>
          </a:xfrm>
        </p:spPr>
        <p:txBody>
          <a:bodyPr/>
          <a:lstStyle/>
          <a:p>
            <a:pPr eaLnBrk="1" hangingPunct="1"/>
            <a:r>
              <a:rPr lang="en-US" altLang="en-US" sz="1300" dirty="0" smtClean="0">
                <a:solidFill>
                  <a:srgbClr val="990033"/>
                </a:solidFill>
                <a:latin typeface="Arial Black" pitchFamily="34" charset="0"/>
              </a:rPr>
              <a:t>Mediation of Trademark Disputes</a:t>
            </a:r>
          </a:p>
          <a:p>
            <a:pPr eaLnBrk="1" hangingPunct="1"/>
            <a:r>
              <a:rPr lang="en-US" altLang="en-US" sz="1300" dirty="0" smtClean="0">
                <a:solidFill>
                  <a:srgbClr val="990033"/>
                </a:solidFill>
                <a:latin typeface="Arial Black" pitchFamily="34" charset="0"/>
              </a:rPr>
              <a:t>Tel Aviv</a:t>
            </a:r>
          </a:p>
          <a:p>
            <a:pPr eaLnBrk="1" hangingPunct="1"/>
            <a:r>
              <a:rPr lang="en-US" altLang="en-US" sz="1300" dirty="0" smtClean="0">
                <a:solidFill>
                  <a:srgbClr val="990033"/>
                </a:solidFill>
                <a:latin typeface="Arial Black" pitchFamily="34" charset="0"/>
              </a:rPr>
              <a:t>December 11, 2014</a:t>
            </a:r>
          </a:p>
        </p:txBody>
      </p:sp>
      <p:sp>
        <p:nvSpPr>
          <p:cNvPr id="3077" name="Text Box 6"/>
          <p:cNvSpPr txBox="1">
            <a:spLocks noChangeArrowheads="1"/>
          </p:cNvSpPr>
          <p:nvPr/>
        </p:nvSpPr>
        <p:spPr bwMode="auto">
          <a:xfrm>
            <a:off x="1295400" y="6308725"/>
            <a:ext cx="8137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lnSpc>
                <a:spcPct val="70000"/>
              </a:lnSpc>
              <a:spcBef>
                <a:spcPct val="50000"/>
              </a:spcBef>
              <a:buFontTx/>
              <a:buNone/>
            </a:pPr>
            <a:r>
              <a:rPr lang="fr-CH" altLang="en-US" sz="1600">
                <a:solidFill>
                  <a:srgbClr val="70899B"/>
                </a:solidFill>
                <a:ea typeface="ＭＳ Ｐゴシック" charset="-128"/>
              </a:rPr>
              <a:t>Ignacio de Castro, WIPO Arbitration and Mediation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175" y="0"/>
            <a:ext cx="9848850" cy="1266825"/>
          </a:xfrm>
        </p:spPr>
        <p:txBody>
          <a:bodyPr/>
          <a:lstStyle/>
          <a:p>
            <a:pPr algn="ctr" eaLnBrk="1" hangingPunct="1">
              <a:defRPr/>
            </a:pPr>
            <a:r>
              <a:rPr lang="en-US" altLang="en-US" sz="3200" kern="1200" dirty="0">
                <a:cs typeface="Arial Unicode MS" charset="0"/>
              </a:rPr>
              <a:t>Areas of WIPO Cases</a:t>
            </a:r>
          </a:p>
        </p:txBody>
      </p:sp>
      <p:sp>
        <p:nvSpPr>
          <p:cNvPr id="14339" name="Rectangle 3"/>
          <p:cNvSpPr txBox="1">
            <a:spLocks noChangeArrowheads="1"/>
          </p:cNvSpPr>
          <p:nvPr/>
        </p:nvSpPr>
        <p:spPr bwMode="auto">
          <a:xfrm>
            <a:off x="838200" y="1219200"/>
            <a:ext cx="85344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spcAft>
                <a:spcPts val="1800"/>
              </a:spcAft>
            </a:pPr>
            <a:r>
              <a:rPr lang="en-US" altLang="en-US" sz="2000" u="sng">
                <a:ea typeface="ＭＳ Ｐゴシック" charset="-128"/>
              </a:rPr>
              <a:t>Contractual</a:t>
            </a:r>
            <a:r>
              <a:rPr lang="en-US" altLang="en-US" sz="2000">
                <a:ea typeface="ＭＳ Ｐゴシック" charset="-128"/>
              </a:rPr>
              <a:t>: patent licenses, software/IT, R&amp;D and technology transfer agreements, patent pools, distribution agreements, joint ventures, copyright collecting societies, trademark coexistence agreements, settlement agreements, as well as general commercial issues</a:t>
            </a:r>
          </a:p>
          <a:p>
            <a:pPr>
              <a:spcAft>
                <a:spcPts val="1800"/>
              </a:spcAft>
            </a:pPr>
            <a:r>
              <a:rPr lang="en-US" altLang="en-US" sz="2000" u="sng">
                <a:ea typeface="ＭＳ Ｐゴシック" charset="-128"/>
              </a:rPr>
              <a:t>Non-contractual</a:t>
            </a:r>
            <a:r>
              <a:rPr lang="en-US" altLang="en-US" sz="2000">
                <a:ea typeface="ＭＳ Ｐゴシック" charset="-128"/>
              </a:rPr>
              <a:t>:  infringement of IP rights</a:t>
            </a:r>
          </a:p>
          <a:p>
            <a:pPr>
              <a:spcAft>
                <a:spcPts val="1800"/>
              </a:spcAft>
            </a:pPr>
            <a:r>
              <a:rPr lang="fr-CH" altLang="en-US" sz="2000">
                <a:ea typeface="ＭＳ Ｐゴシック" charset="-128"/>
              </a:rPr>
              <a:t>Domestic and international disputes  (25/75%)</a:t>
            </a:r>
          </a:p>
          <a:p>
            <a:pPr>
              <a:spcAft>
                <a:spcPts val="1800"/>
              </a:spcAft>
            </a:pPr>
            <a:r>
              <a:rPr lang="fr-CH" altLang="en-US" sz="2000">
                <a:ea typeface="ＭＳ Ｐゴシック" charset="-128"/>
              </a:rPr>
              <a:t>Amount in dispute from USD 50,000 to USD 1 billion</a:t>
            </a:r>
          </a:p>
          <a:p>
            <a:r>
              <a:rPr lang="fr-CH" altLang="en-US" sz="2000">
                <a:ea typeface="ＭＳ Ｐゴシック" charset="-128"/>
              </a:rPr>
              <a:t>WIPO case examples</a:t>
            </a:r>
          </a:p>
          <a:p>
            <a:pPr lvl="1">
              <a:spcAft>
                <a:spcPts val="300"/>
              </a:spcAft>
            </a:pPr>
            <a:r>
              <a:rPr lang="fr-CH" altLang="en-US" sz="2000">
                <a:ea typeface="ＭＳ Ｐゴシック" charset="-128"/>
                <a:hlinkClick r:id="rId4"/>
              </a:rPr>
              <a:t>www.wipo.int/amc/en/mediation/case-example.html</a:t>
            </a:r>
            <a:endParaRPr lang="fr-CH" altLang="en-US" sz="2000">
              <a:ea typeface="ＭＳ Ｐゴシック" charset="-128"/>
            </a:endParaRPr>
          </a:p>
          <a:p>
            <a:pPr lvl="1">
              <a:spcAft>
                <a:spcPts val="1800"/>
              </a:spcAft>
            </a:pPr>
            <a:r>
              <a:rPr lang="fr-CH" altLang="en-US" sz="2000">
                <a:ea typeface="ＭＳ Ｐゴシック" charset="-128"/>
                <a:hlinkClick r:id="rId5"/>
              </a:rPr>
              <a:t>www.wipo.int/amc/en/arbitration/case-example.html</a:t>
            </a:r>
            <a:endParaRPr lang="fr-CH" altLang="en-US" sz="2000">
              <a:ea typeface="ＭＳ Ｐゴシック" charset="-128"/>
            </a:endParaRPr>
          </a:p>
          <a:p>
            <a:pPr lvl="1">
              <a:spcAft>
                <a:spcPts val="1800"/>
              </a:spcAft>
            </a:pPr>
            <a:endParaRPr lang="fr-CH" altLang="en-US" sz="2000">
              <a:ea typeface="ＭＳ Ｐゴシック" charset="-128"/>
            </a:endParaRPr>
          </a:p>
          <a:p>
            <a:pPr lvl="1">
              <a:spcAft>
                <a:spcPts val="1800"/>
              </a:spcAft>
            </a:pPr>
            <a:endParaRPr lang="fr-CH" altLang="en-US" sz="2000">
              <a:ea typeface="ＭＳ Ｐゴシック" charset="-128"/>
            </a:endParaRPr>
          </a:p>
          <a:p>
            <a:pPr lvl="1">
              <a:buFontTx/>
              <a:buNone/>
            </a:pPr>
            <a:endParaRPr lang="fr-CH" altLang="en-US" sz="2000">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533400"/>
            <a:ext cx="8915400" cy="647700"/>
          </a:xfrm>
        </p:spPr>
        <p:txBody>
          <a:bodyPr/>
          <a:lstStyle/>
          <a:p>
            <a:pPr algn="ctr" eaLnBrk="1" hangingPunct="1"/>
            <a:r>
              <a:rPr lang="fr-CH" altLang="en-US" sz="3200" smtClean="0">
                <a:ea typeface="Arial Unicode MS" pitchFamily="34" charset="-128"/>
                <a:cs typeface="Arial Unicode MS" pitchFamily="34" charset="-128"/>
              </a:rPr>
              <a:t>WIPO Cases: Types of Procedures</a:t>
            </a:r>
            <a:endParaRPr lang="en-US" altLang="en-US" sz="3200" smtClean="0">
              <a:ea typeface="Arial Unicode MS" pitchFamily="34" charset="-128"/>
              <a:cs typeface="Arial Unicode MS" pitchFamily="34" charset="-128"/>
            </a:endParaRPr>
          </a:p>
        </p:txBody>
      </p:sp>
      <p:graphicFrame>
        <p:nvGraphicFramePr>
          <p:cNvPr id="2" name="Chart 5"/>
          <p:cNvGraphicFramePr>
            <a:graphicFrameLocks/>
          </p:cNvGraphicFramePr>
          <p:nvPr/>
        </p:nvGraphicFramePr>
        <p:xfrm>
          <a:off x="1639888" y="1412875"/>
          <a:ext cx="6604000" cy="44021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0025" y="125413"/>
            <a:ext cx="9361488" cy="1143000"/>
          </a:xfrm>
        </p:spPr>
        <p:txBody>
          <a:bodyPr/>
          <a:lstStyle/>
          <a:p>
            <a:pPr algn="ctr" eaLnBrk="1" hangingPunct="1">
              <a:defRPr/>
            </a:pPr>
            <a:r>
              <a:rPr lang="en-US" altLang="en-US" sz="3200" kern="1200" dirty="0">
                <a:cs typeface="Arial Unicode MS" charset="0"/>
              </a:rPr>
              <a:t>Settlement in WIPO-Administered Cases</a:t>
            </a:r>
          </a:p>
        </p:txBody>
      </p:sp>
      <p:graphicFrame>
        <p:nvGraphicFramePr>
          <p:cNvPr id="2" name="Chart 1"/>
          <p:cNvGraphicFramePr>
            <a:graphicFrameLocks/>
          </p:cNvGraphicFramePr>
          <p:nvPr/>
        </p:nvGraphicFramePr>
        <p:xfrm>
          <a:off x="528638" y="1851025"/>
          <a:ext cx="4451350" cy="3681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6"/>
          <p:cNvGraphicFramePr>
            <a:graphicFrameLocks/>
          </p:cNvGraphicFramePr>
          <p:nvPr/>
        </p:nvGraphicFramePr>
        <p:xfrm>
          <a:off x="4799013" y="1851025"/>
          <a:ext cx="4452937" cy="368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nvGraphicFramePr>
        <p:xfrm>
          <a:off x="611188" y="1895475"/>
          <a:ext cx="4362450" cy="37861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idx="4294967295"/>
          </p:nvPr>
        </p:nvSpPr>
        <p:spPr>
          <a:xfrm>
            <a:off x="3175" y="0"/>
            <a:ext cx="9848850" cy="1266825"/>
          </a:xfrm>
        </p:spPr>
        <p:txBody>
          <a:bodyPr/>
          <a:lstStyle/>
          <a:p>
            <a:pPr algn="ctr" eaLnBrk="1" hangingPunct="1">
              <a:defRPr/>
            </a:pPr>
            <a:r>
              <a:rPr lang="en-US" altLang="en-US" sz="3200" kern="1200" dirty="0">
                <a:cs typeface="Arial Unicode MS" charset="0"/>
              </a:rPr>
              <a:t>Areas of WIPO Cases</a:t>
            </a:r>
          </a:p>
        </p:txBody>
      </p:sp>
      <p:graphicFrame>
        <p:nvGraphicFramePr>
          <p:cNvPr id="3" name="Object 3"/>
          <p:cNvGraphicFramePr>
            <a:graphicFrameLocks/>
          </p:cNvGraphicFramePr>
          <p:nvPr/>
        </p:nvGraphicFramePr>
        <p:xfrm>
          <a:off x="5003800" y="1895475"/>
          <a:ext cx="4638675"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8950" y="188913"/>
            <a:ext cx="9417050" cy="1143000"/>
          </a:xfrm>
        </p:spPr>
        <p:txBody>
          <a:bodyPr/>
          <a:lstStyle/>
          <a:p>
            <a:pPr algn="ctr"/>
            <a:r>
              <a:rPr lang="en-US" altLang="en-US" sz="3200" smtClean="0"/>
              <a:t>WIPO 2013 International Survey on Dispute Resolution in Technology Transactions</a:t>
            </a:r>
          </a:p>
        </p:txBody>
      </p:sp>
      <p:sp>
        <p:nvSpPr>
          <p:cNvPr id="22531" name="Rectangle 3"/>
          <p:cNvSpPr>
            <a:spLocks noGrp="1" noChangeArrowheads="1"/>
          </p:cNvSpPr>
          <p:nvPr>
            <p:ph type="body" sz="half" idx="1"/>
          </p:nvPr>
        </p:nvSpPr>
        <p:spPr>
          <a:xfrm>
            <a:off x="1939925" y="1993900"/>
            <a:ext cx="7343775" cy="1727200"/>
          </a:xfrm>
        </p:spPr>
        <p:txBody>
          <a:bodyPr/>
          <a:lstStyle/>
          <a:p>
            <a:pPr algn="r" eaLnBrk="1" hangingPunct="1"/>
            <a:r>
              <a:rPr lang="en-US" altLang="en-US" sz="2000" smtClean="0"/>
              <a:t>Place of Survey Respondent Business Operations</a:t>
            </a:r>
            <a:endParaRPr lang="fr-CH" altLang="en-US" sz="2000" smtClean="0"/>
          </a:p>
          <a:p>
            <a:pPr algn="r" eaLnBrk="1" hangingPunct="1">
              <a:buFontTx/>
              <a:buNone/>
            </a:pPr>
            <a:endParaRPr lang="en-US" altLang="en-US" sz="200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636838"/>
            <a:ext cx="45370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4076700"/>
            <a:ext cx="48958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4089400" y="5645150"/>
            <a:ext cx="359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cs typeface="Arial" charset="0"/>
              </a:defRPr>
            </a:lvl1pPr>
            <a:lvl2pPr marL="37931725" indent="-37474525" eaLnBrk="0" hangingPunct="0">
              <a:spcBef>
                <a:spcPct val="20000"/>
              </a:spcBef>
              <a:buBlip>
                <a:blip r:embed="rId5"/>
              </a:buBlip>
              <a:defRPr sz="2400">
                <a:solidFill>
                  <a:schemeClr val="tx1"/>
                </a:solidFill>
                <a:latin typeface="Arial" charset="0"/>
                <a:cs typeface="Arial" charset="0"/>
              </a:defRPr>
            </a:lvl2pPr>
            <a:lvl3pPr marL="1143000" indent="-228600" eaLnBrk="0" hangingPunct="0">
              <a:spcBef>
                <a:spcPct val="20000"/>
              </a:spcBef>
              <a:buBlip>
                <a:blip r:embed="rId5"/>
              </a:buBlip>
              <a:defRPr sz="2400">
                <a:solidFill>
                  <a:schemeClr val="tx1"/>
                </a:solidFill>
                <a:latin typeface="Arial" charset="0"/>
                <a:cs typeface="Arial" charset="0"/>
              </a:defRPr>
            </a:lvl3pPr>
            <a:lvl4pPr marL="1600200" indent="-228600" eaLnBrk="0" hangingPunct="0">
              <a:spcBef>
                <a:spcPct val="20000"/>
              </a:spcBef>
              <a:buBlip>
                <a:blip r:embed="rId5"/>
              </a:buBlip>
              <a:defRPr sz="2400">
                <a:solidFill>
                  <a:schemeClr val="tx1"/>
                </a:solidFill>
                <a:latin typeface="Arial" charset="0"/>
                <a:cs typeface="Arial" charset="0"/>
              </a:defRPr>
            </a:lvl4pPr>
            <a:lvl5pPr marL="2057400" indent="-228600" eaLnBrk="0" hangingPunct="0">
              <a:spcBef>
                <a:spcPct val="20000"/>
              </a:spcBef>
              <a:buBlip>
                <a:blip r:embed="rId5"/>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5"/>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5"/>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5"/>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5"/>
              </a:buBlip>
              <a:defRPr sz="2400">
                <a:solidFill>
                  <a:schemeClr val="tx1"/>
                </a:solidFill>
                <a:latin typeface="Arial" charset="0"/>
                <a:cs typeface="Arial" charset="0"/>
              </a:defRPr>
            </a:lvl9pPr>
          </a:lstStyle>
          <a:p>
            <a:pPr algn="ctr" eaLnBrk="1" hangingPunct="1"/>
            <a:r>
              <a:rPr lang="en-US" altLang="en-US" sz="2000">
                <a:ea typeface="ＭＳ Ｐゴシック" charset="-128"/>
              </a:rPr>
              <a:t> Type of Survey Respondent</a:t>
            </a:r>
          </a:p>
        </p:txBody>
      </p:sp>
      <p:sp>
        <p:nvSpPr>
          <p:cNvPr id="22535" name="Rectangle 7"/>
          <p:cNvSpPr>
            <a:spLocks noChangeArrowheads="1"/>
          </p:cNvSpPr>
          <p:nvPr/>
        </p:nvSpPr>
        <p:spPr bwMode="auto">
          <a:xfrm>
            <a:off x="560388" y="1412875"/>
            <a:ext cx="4976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cs typeface="Arial" charset="0"/>
              </a:defRPr>
            </a:lvl1pPr>
            <a:lvl2pPr marL="37931725" indent="-37474525" eaLnBrk="0" hangingPunct="0">
              <a:spcBef>
                <a:spcPct val="20000"/>
              </a:spcBef>
              <a:buBlip>
                <a:blip r:embed="rId5"/>
              </a:buBlip>
              <a:defRPr sz="2400">
                <a:solidFill>
                  <a:schemeClr val="tx1"/>
                </a:solidFill>
                <a:latin typeface="Arial" charset="0"/>
                <a:cs typeface="Arial" charset="0"/>
              </a:defRPr>
            </a:lvl2pPr>
            <a:lvl3pPr marL="1143000" indent="-228600" eaLnBrk="0" hangingPunct="0">
              <a:spcBef>
                <a:spcPct val="20000"/>
              </a:spcBef>
              <a:buBlip>
                <a:blip r:embed="rId5"/>
              </a:buBlip>
              <a:defRPr sz="2400">
                <a:solidFill>
                  <a:schemeClr val="tx1"/>
                </a:solidFill>
                <a:latin typeface="Arial" charset="0"/>
                <a:cs typeface="Arial" charset="0"/>
              </a:defRPr>
            </a:lvl3pPr>
            <a:lvl4pPr marL="1600200" indent="-228600" eaLnBrk="0" hangingPunct="0">
              <a:spcBef>
                <a:spcPct val="20000"/>
              </a:spcBef>
              <a:buBlip>
                <a:blip r:embed="rId5"/>
              </a:buBlip>
              <a:defRPr sz="2400">
                <a:solidFill>
                  <a:schemeClr val="tx1"/>
                </a:solidFill>
                <a:latin typeface="Arial" charset="0"/>
                <a:cs typeface="Arial" charset="0"/>
              </a:defRPr>
            </a:lvl4pPr>
            <a:lvl5pPr marL="2057400" indent="-228600" eaLnBrk="0" hangingPunct="0">
              <a:spcBef>
                <a:spcPct val="20000"/>
              </a:spcBef>
              <a:buBlip>
                <a:blip r:embed="rId5"/>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5"/>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5"/>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5"/>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5"/>
              </a:buBlip>
              <a:defRPr sz="2400">
                <a:solidFill>
                  <a:schemeClr val="tx1"/>
                </a:solidFill>
                <a:latin typeface="Arial" charset="0"/>
                <a:cs typeface="Arial" charset="0"/>
              </a:defRPr>
            </a:lvl9pPr>
          </a:lstStyle>
          <a:p>
            <a:pPr algn="ctr" eaLnBrk="1" hangingPunct="1">
              <a:spcBef>
                <a:spcPct val="50000"/>
              </a:spcBef>
              <a:buFontTx/>
              <a:buNone/>
            </a:pPr>
            <a:r>
              <a:rPr lang="en-US" altLang="en-US" sz="1600" i="1">
                <a:ea typeface="ＭＳ Ｐゴシック" charset="-128"/>
              </a:rPr>
              <a:t>http://www.wipo.int/amc/en/center/survey/results.html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sz="quarter" idx="3"/>
          </p:nvPr>
        </p:nvGraphicFramePr>
        <p:xfrm>
          <a:off x="7826375" y="4006850"/>
          <a:ext cx="1677988" cy="1122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p:cNvGraphicFramePr>
            <a:graphicFrameLocks noGrp="1" noChangeAspect="1"/>
          </p:cNvGraphicFramePr>
          <p:nvPr>
            <p:ph sz="quarter" idx="2"/>
          </p:nvPr>
        </p:nvGraphicFramePr>
        <p:xfrm>
          <a:off x="7813675" y="2422525"/>
          <a:ext cx="1711325" cy="1144588"/>
        </p:xfrm>
        <a:graphic>
          <a:graphicData uri="http://schemas.openxmlformats.org/drawingml/2006/chart">
            <c:chart xmlns:c="http://schemas.openxmlformats.org/drawingml/2006/chart" xmlns:r="http://schemas.openxmlformats.org/officeDocument/2006/relationships" r:id="rId4"/>
          </a:graphicData>
        </a:graphic>
      </p:graphicFrame>
      <p:sp>
        <p:nvSpPr>
          <p:cNvPr id="23556" name="Rectangle 5"/>
          <p:cNvSpPr>
            <a:spLocks noGrp="1" noChangeArrowheads="1"/>
          </p:cNvSpPr>
          <p:nvPr>
            <p:ph type="body" sz="half" idx="1"/>
          </p:nvPr>
        </p:nvSpPr>
        <p:spPr>
          <a:xfrm>
            <a:off x="827088" y="2300288"/>
            <a:ext cx="7202487" cy="2841625"/>
          </a:xfrm>
        </p:spPr>
        <p:txBody>
          <a:bodyPr/>
          <a:lstStyle/>
          <a:p>
            <a:pPr eaLnBrk="1" hangingPunct="1">
              <a:buClr>
                <a:srgbClr val="990033"/>
              </a:buClr>
              <a:buFont typeface="Wingdings" pitchFamily="2" charset="2"/>
              <a:buChar char="q"/>
            </a:pPr>
            <a:endParaRPr lang="fr-CH" altLang="en-US" sz="2000" smtClean="0"/>
          </a:p>
          <a:p>
            <a:pPr lvl="1"/>
            <a:r>
              <a:rPr lang="fr-CH" altLang="en-US" sz="2000" smtClean="0">
                <a:solidFill>
                  <a:srgbClr val="202022"/>
                </a:solidFill>
              </a:rPr>
              <a:t>91% of respondents conclude agreements with parties from other jurisdictions.</a:t>
            </a:r>
          </a:p>
          <a:p>
            <a:pPr lvl="1"/>
            <a:endParaRPr lang="fr-CH" altLang="en-US" sz="2000" smtClean="0">
              <a:solidFill>
                <a:srgbClr val="202022"/>
              </a:solidFill>
            </a:endParaRPr>
          </a:p>
          <a:p>
            <a:pPr lvl="1"/>
            <a:endParaRPr lang="fr-CH" altLang="en-US" sz="2000" smtClean="0">
              <a:solidFill>
                <a:srgbClr val="202022"/>
              </a:solidFill>
            </a:endParaRPr>
          </a:p>
          <a:p>
            <a:pPr lvl="1"/>
            <a:r>
              <a:rPr lang="fr-CH" altLang="en-US" sz="2000" smtClean="0">
                <a:solidFill>
                  <a:srgbClr val="202022"/>
                </a:solidFill>
              </a:rPr>
              <a:t>80% of respondents conclude agreements relating to technology patented in multiple jurisdictions.</a:t>
            </a:r>
          </a:p>
          <a:p>
            <a:pPr lvl="1"/>
            <a:endParaRPr lang="en-US" altLang="en-US" sz="2000" smtClean="0">
              <a:solidFill>
                <a:srgbClr val="202022"/>
              </a:solidFill>
            </a:endParaRPr>
          </a:p>
        </p:txBody>
      </p:sp>
      <p:sp>
        <p:nvSpPr>
          <p:cNvPr id="23557" name="Rectangle 3"/>
          <p:cNvSpPr txBox="1">
            <a:spLocks noChangeArrowheads="1"/>
          </p:cNvSpPr>
          <p:nvPr/>
        </p:nvSpPr>
        <p:spPr bwMode="auto">
          <a:xfrm>
            <a:off x="935038" y="1844675"/>
            <a:ext cx="8208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Blip>
                <a:blip r:embed="rId5"/>
              </a:buBlip>
              <a:defRPr sz="2400">
                <a:solidFill>
                  <a:schemeClr val="tx1"/>
                </a:solidFill>
                <a:latin typeface="Arial" charset="0"/>
                <a:cs typeface="Arial" charset="0"/>
              </a:defRPr>
            </a:lvl1pPr>
            <a:lvl2pPr marL="37931725" indent="-37474525" eaLnBrk="0" hangingPunct="0">
              <a:spcBef>
                <a:spcPct val="20000"/>
              </a:spcBef>
              <a:buBlip>
                <a:blip r:embed="rId5"/>
              </a:buBlip>
              <a:defRPr sz="2400">
                <a:solidFill>
                  <a:schemeClr val="tx1"/>
                </a:solidFill>
                <a:latin typeface="Arial" charset="0"/>
                <a:cs typeface="Arial" charset="0"/>
              </a:defRPr>
            </a:lvl2pPr>
            <a:lvl3pPr marL="1143000" indent="-228600" eaLnBrk="0" hangingPunct="0">
              <a:spcBef>
                <a:spcPct val="20000"/>
              </a:spcBef>
              <a:buBlip>
                <a:blip r:embed="rId5"/>
              </a:buBlip>
              <a:defRPr sz="2400">
                <a:solidFill>
                  <a:schemeClr val="tx1"/>
                </a:solidFill>
                <a:latin typeface="Arial" charset="0"/>
                <a:cs typeface="Arial" charset="0"/>
              </a:defRPr>
            </a:lvl3pPr>
            <a:lvl4pPr marL="1600200" indent="-228600" eaLnBrk="0" hangingPunct="0">
              <a:spcBef>
                <a:spcPct val="20000"/>
              </a:spcBef>
              <a:buBlip>
                <a:blip r:embed="rId5"/>
              </a:buBlip>
              <a:defRPr sz="2400">
                <a:solidFill>
                  <a:schemeClr val="tx1"/>
                </a:solidFill>
                <a:latin typeface="Arial" charset="0"/>
                <a:cs typeface="Arial" charset="0"/>
              </a:defRPr>
            </a:lvl4pPr>
            <a:lvl5pPr marL="2057400" indent="-228600" eaLnBrk="0" hangingPunct="0">
              <a:spcBef>
                <a:spcPct val="20000"/>
              </a:spcBef>
              <a:buBlip>
                <a:blip r:embed="rId5"/>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5"/>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5"/>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5"/>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5"/>
              </a:buBlip>
              <a:defRPr sz="2400">
                <a:solidFill>
                  <a:schemeClr val="tx1"/>
                </a:solidFill>
                <a:latin typeface="Arial" charset="0"/>
                <a:cs typeface="Arial" charset="0"/>
              </a:defRPr>
            </a:lvl9pPr>
          </a:lstStyle>
          <a:p>
            <a:pPr eaLnBrk="1" hangingPunct="1">
              <a:spcBef>
                <a:spcPct val="25000"/>
              </a:spcBef>
              <a:buClr>
                <a:srgbClr val="990033"/>
              </a:buClr>
              <a:buFont typeface="Wingdings" pitchFamily="2" charset="2"/>
              <a:buNone/>
            </a:pPr>
            <a:r>
              <a:rPr lang="fr-CH" altLang="en-US">
                <a:solidFill>
                  <a:srgbClr val="404143"/>
                </a:solidFill>
                <a:ea typeface="ＭＳ Ｐゴシック" charset="-128"/>
              </a:rPr>
              <a:t>Scope of Agreements:  Parties/Technology</a:t>
            </a:r>
            <a:endParaRPr lang="en-US" altLang="en-US">
              <a:solidFill>
                <a:srgbClr val="404143"/>
              </a:solidFill>
              <a:ea typeface="ＭＳ Ｐゴシック" charset="-128"/>
            </a:endParaRPr>
          </a:p>
        </p:txBody>
      </p:sp>
      <p:sp>
        <p:nvSpPr>
          <p:cNvPr id="23558" name="Title 1"/>
          <p:cNvSpPr>
            <a:spLocks noGrp="1"/>
          </p:cNvSpPr>
          <p:nvPr>
            <p:ph type="title"/>
          </p:nvPr>
        </p:nvSpPr>
        <p:spPr>
          <a:xfrm>
            <a:off x="704850" y="404813"/>
            <a:ext cx="8870950" cy="984250"/>
          </a:xfrm>
        </p:spPr>
        <p:txBody>
          <a:bodyPr/>
          <a:lstStyle/>
          <a:p>
            <a:pPr eaLnBrk="1" hangingPunct="1"/>
            <a:r>
              <a:rPr lang="en-US" altLang="en-US" sz="3200" smtClean="0"/>
              <a:t>WIPO 2013 International Survey on Dispute Resolution in Technology Transactions  </a:t>
            </a:r>
            <a:endParaRPr lang="en-GB" altLang="en-US" sz="3200" smtClean="0"/>
          </a:p>
        </p:txBody>
      </p:sp>
      <p:sp>
        <p:nvSpPr>
          <p:cNvPr id="23559" name="TextBox 1"/>
          <p:cNvSpPr txBox="1">
            <a:spLocks noChangeArrowheads="1"/>
          </p:cNvSpPr>
          <p:nvPr/>
        </p:nvSpPr>
        <p:spPr bwMode="auto">
          <a:xfrm>
            <a:off x="217488" y="5772150"/>
            <a:ext cx="84693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2400">
                <a:solidFill>
                  <a:schemeClr val="tx1"/>
                </a:solidFill>
                <a:latin typeface="Arial" charset="0"/>
                <a:cs typeface="Arial" charset="0"/>
              </a:defRPr>
            </a:lvl1pPr>
            <a:lvl2pPr marL="37931725" indent="-37474525" eaLnBrk="0" hangingPunct="0">
              <a:spcBef>
                <a:spcPct val="20000"/>
              </a:spcBef>
              <a:buBlip>
                <a:blip r:embed="rId5"/>
              </a:buBlip>
              <a:defRPr sz="2400">
                <a:solidFill>
                  <a:schemeClr val="tx1"/>
                </a:solidFill>
                <a:latin typeface="Arial" charset="0"/>
                <a:cs typeface="Arial" charset="0"/>
              </a:defRPr>
            </a:lvl2pPr>
            <a:lvl3pPr marL="1143000" indent="-228600" eaLnBrk="0" hangingPunct="0">
              <a:spcBef>
                <a:spcPct val="20000"/>
              </a:spcBef>
              <a:buBlip>
                <a:blip r:embed="rId5"/>
              </a:buBlip>
              <a:defRPr sz="2400">
                <a:solidFill>
                  <a:schemeClr val="tx1"/>
                </a:solidFill>
                <a:latin typeface="Arial" charset="0"/>
                <a:cs typeface="Arial" charset="0"/>
              </a:defRPr>
            </a:lvl3pPr>
            <a:lvl4pPr marL="1600200" indent="-228600" eaLnBrk="0" hangingPunct="0">
              <a:spcBef>
                <a:spcPct val="20000"/>
              </a:spcBef>
              <a:buBlip>
                <a:blip r:embed="rId5"/>
              </a:buBlip>
              <a:defRPr sz="2400">
                <a:solidFill>
                  <a:schemeClr val="tx1"/>
                </a:solidFill>
                <a:latin typeface="Arial" charset="0"/>
                <a:cs typeface="Arial" charset="0"/>
              </a:defRPr>
            </a:lvl4pPr>
            <a:lvl5pPr marL="2057400" indent="-228600" eaLnBrk="0" hangingPunct="0">
              <a:spcBef>
                <a:spcPct val="20000"/>
              </a:spcBef>
              <a:buBlip>
                <a:blip r:embed="rId5"/>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5"/>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5"/>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5"/>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5"/>
              </a:buBlip>
              <a:defRPr sz="2400">
                <a:solidFill>
                  <a:schemeClr val="tx1"/>
                </a:solidFill>
                <a:latin typeface="Arial" charset="0"/>
                <a:cs typeface="Arial" charset="0"/>
              </a:defRPr>
            </a:lvl9pPr>
          </a:lstStyle>
          <a:p>
            <a:pPr eaLnBrk="1" hangingPunct="1">
              <a:lnSpc>
                <a:spcPct val="90000"/>
              </a:lnSpc>
              <a:spcBef>
                <a:spcPct val="0"/>
              </a:spcBef>
              <a:buFontTx/>
              <a:buNone/>
            </a:pPr>
            <a:r>
              <a:rPr lang="en-US" altLang="en-US" sz="1600">
                <a:ea typeface="ＭＳ Ｐゴシック" charset="-128"/>
              </a:rPr>
              <a:t>WIPO Center Report on International Survey of Dispute Resolution</a:t>
            </a:r>
          </a:p>
          <a:p>
            <a:pPr eaLnBrk="1" hangingPunct="1">
              <a:lnSpc>
                <a:spcPct val="90000"/>
              </a:lnSpc>
              <a:spcBef>
                <a:spcPct val="0"/>
              </a:spcBef>
              <a:buFontTx/>
              <a:buNone/>
            </a:pPr>
            <a:r>
              <a:rPr lang="en-US" altLang="en-US" sz="1600">
                <a:ea typeface="ＭＳ Ｐゴシック" charset="-128"/>
              </a:rPr>
              <a:t>in Technology Transactions (2013)</a:t>
            </a:r>
          </a:p>
          <a:p>
            <a:pPr eaLnBrk="1" hangingPunct="1">
              <a:lnSpc>
                <a:spcPct val="90000"/>
              </a:lnSpc>
              <a:spcBef>
                <a:spcPts val="300"/>
              </a:spcBef>
              <a:buFontTx/>
              <a:buNone/>
            </a:pPr>
            <a:r>
              <a:rPr lang="en-US" altLang="en-US" sz="1600">
                <a:ea typeface="ＭＳ Ｐゴシック" charset="-128"/>
                <a:hlinkClick r:id="rId6"/>
              </a:rPr>
              <a:t>www.wipo.int/amc/en/center/survey/results.html</a:t>
            </a:r>
            <a:endParaRPr lang="en-US" altLang="en-US" sz="1600">
              <a:ea typeface="ＭＳ Ｐゴシック" charset="-128"/>
            </a:endParaRPr>
          </a:p>
          <a:p>
            <a:pPr eaLnBrk="1" hangingPunct="1">
              <a:lnSpc>
                <a:spcPct val="90000"/>
              </a:lnSpc>
              <a:spcBef>
                <a:spcPct val="0"/>
              </a:spcBef>
              <a:buFontTx/>
              <a:buNone/>
            </a:pPr>
            <a:endParaRPr lang="en-US" altLang="en-US" sz="1600">
              <a:ea typeface="ＭＳ Ｐゴシック"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04850" y="333375"/>
            <a:ext cx="8870950" cy="1038225"/>
          </a:xfrm>
        </p:spPr>
        <p:txBody>
          <a:bodyPr/>
          <a:lstStyle/>
          <a:p>
            <a:pPr algn="ctr"/>
            <a:r>
              <a:rPr lang="fr-CH" altLang="en-US" sz="3200" smtClean="0"/>
              <a:t>Top Ten Considerations in Choice of Dispute Resolution Clause in International Contracts</a:t>
            </a:r>
            <a:endParaRPr lang="en-US" altLang="en-US" sz="3200" smtClean="0"/>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1479550"/>
            <a:ext cx="818832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l="2" r="5923"/>
          <a:stretch>
            <a:fillRect/>
          </a:stretch>
        </p:blipFill>
        <p:spPr bwMode="auto">
          <a:xfrm>
            <a:off x="631825" y="1458913"/>
            <a:ext cx="4105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217488" y="5772150"/>
            <a:ext cx="84693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2400">
                <a:solidFill>
                  <a:schemeClr val="tx1"/>
                </a:solidFill>
                <a:latin typeface="Arial" charset="0"/>
                <a:cs typeface="Arial" charset="0"/>
              </a:defRPr>
            </a:lvl1pPr>
            <a:lvl2pPr marL="37931725" indent="-37474525" eaLnBrk="0" hangingPunct="0">
              <a:spcBef>
                <a:spcPct val="20000"/>
              </a:spcBef>
              <a:buBlip>
                <a:blip r:embed="rId5"/>
              </a:buBlip>
              <a:defRPr sz="2400">
                <a:solidFill>
                  <a:schemeClr val="tx1"/>
                </a:solidFill>
                <a:latin typeface="Arial" charset="0"/>
                <a:cs typeface="Arial" charset="0"/>
              </a:defRPr>
            </a:lvl2pPr>
            <a:lvl3pPr marL="1143000" indent="-228600" eaLnBrk="0" hangingPunct="0">
              <a:spcBef>
                <a:spcPct val="20000"/>
              </a:spcBef>
              <a:buBlip>
                <a:blip r:embed="rId5"/>
              </a:buBlip>
              <a:defRPr sz="2400">
                <a:solidFill>
                  <a:schemeClr val="tx1"/>
                </a:solidFill>
                <a:latin typeface="Arial" charset="0"/>
                <a:cs typeface="Arial" charset="0"/>
              </a:defRPr>
            </a:lvl3pPr>
            <a:lvl4pPr marL="1600200" indent="-228600" eaLnBrk="0" hangingPunct="0">
              <a:spcBef>
                <a:spcPct val="20000"/>
              </a:spcBef>
              <a:buBlip>
                <a:blip r:embed="rId5"/>
              </a:buBlip>
              <a:defRPr sz="2400">
                <a:solidFill>
                  <a:schemeClr val="tx1"/>
                </a:solidFill>
                <a:latin typeface="Arial" charset="0"/>
                <a:cs typeface="Arial" charset="0"/>
              </a:defRPr>
            </a:lvl4pPr>
            <a:lvl5pPr marL="2057400" indent="-228600" eaLnBrk="0" hangingPunct="0">
              <a:spcBef>
                <a:spcPct val="20000"/>
              </a:spcBef>
              <a:buBlip>
                <a:blip r:embed="rId5"/>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5"/>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5"/>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5"/>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5"/>
              </a:buBlip>
              <a:defRPr sz="2400">
                <a:solidFill>
                  <a:schemeClr val="tx1"/>
                </a:solidFill>
                <a:latin typeface="Arial" charset="0"/>
                <a:cs typeface="Arial" charset="0"/>
              </a:defRPr>
            </a:lvl9pPr>
          </a:lstStyle>
          <a:p>
            <a:pPr eaLnBrk="1" hangingPunct="1">
              <a:lnSpc>
                <a:spcPct val="90000"/>
              </a:lnSpc>
              <a:spcBef>
                <a:spcPct val="0"/>
              </a:spcBef>
              <a:buFontTx/>
              <a:buNone/>
            </a:pPr>
            <a:r>
              <a:rPr lang="en-US" altLang="en-US" sz="1600">
                <a:ea typeface="ＭＳ Ｐゴシック" charset="-128"/>
              </a:rPr>
              <a:t>WIPO Center Report on International Survey of Dispute Resolution</a:t>
            </a:r>
          </a:p>
          <a:p>
            <a:pPr eaLnBrk="1" hangingPunct="1">
              <a:lnSpc>
                <a:spcPct val="90000"/>
              </a:lnSpc>
              <a:spcBef>
                <a:spcPct val="0"/>
              </a:spcBef>
              <a:buFontTx/>
              <a:buNone/>
            </a:pPr>
            <a:r>
              <a:rPr lang="en-US" altLang="en-US" sz="1600">
                <a:ea typeface="ＭＳ Ｐゴシック" charset="-128"/>
              </a:rPr>
              <a:t>in Technology Transactions (2013)</a:t>
            </a:r>
          </a:p>
          <a:p>
            <a:pPr eaLnBrk="1" hangingPunct="1">
              <a:lnSpc>
                <a:spcPct val="90000"/>
              </a:lnSpc>
              <a:spcBef>
                <a:spcPts val="300"/>
              </a:spcBef>
              <a:buFontTx/>
              <a:buNone/>
            </a:pPr>
            <a:r>
              <a:rPr lang="en-US" altLang="en-US" sz="1600">
                <a:ea typeface="ＭＳ Ｐゴシック" charset="-128"/>
                <a:hlinkClick r:id="rId6"/>
              </a:rPr>
              <a:t>www.wipo.int/amc/en/center/survey/results.html</a:t>
            </a:r>
            <a:endParaRPr lang="en-US" altLang="en-US" sz="1600">
              <a:ea typeface="ＭＳ Ｐゴシック" charset="-128"/>
            </a:endParaRPr>
          </a:p>
          <a:p>
            <a:pPr eaLnBrk="1" hangingPunct="1">
              <a:lnSpc>
                <a:spcPct val="90000"/>
              </a:lnSpc>
              <a:spcBef>
                <a:spcPct val="0"/>
              </a:spcBef>
              <a:buFontTx/>
              <a:buNone/>
            </a:pPr>
            <a:endParaRPr lang="en-US" altLang="en-US" sz="1600">
              <a:ea typeface="ＭＳ Ｐゴシック"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5300" y="188913"/>
            <a:ext cx="8648700" cy="792162"/>
          </a:xfrm>
        </p:spPr>
        <p:txBody>
          <a:bodyPr/>
          <a:lstStyle/>
          <a:p>
            <a:pPr algn="ctr"/>
            <a:r>
              <a:rPr lang="en-US" altLang="en-US" sz="3200" smtClean="0"/>
              <a:t>Relative Costs of Dispute Resolution Options</a:t>
            </a:r>
          </a:p>
        </p:txBody>
      </p:sp>
      <p:sp>
        <p:nvSpPr>
          <p:cNvPr id="392195" name="Rectangle 3"/>
          <p:cNvSpPr>
            <a:spLocks noGrp="1" noChangeArrowheads="1"/>
          </p:cNvSpPr>
          <p:nvPr>
            <p:ph type="body" idx="1"/>
          </p:nvPr>
        </p:nvSpPr>
        <p:spPr>
          <a:xfrm>
            <a:off x="990600" y="1143000"/>
            <a:ext cx="8420100" cy="4949825"/>
          </a:xfrm>
        </p:spPr>
        <p:txBody>
          <a:bodyPr/>
          <a:lstStyle/>
          <a:p>
            <a:pPr>
              <a:lnSpc>
                <a:spcPct val="90000"/>
              </a:lnSpc>
            </a:pPr>
            <a:r>
              <a:rPr lang="en-US" altLang="en-US" sz="2000" smtClean="0"/>
              <a:t>Court litigation of IP disputes in foreign jurisdiction</a:t>
            </a:r>
          </a:p>
          <a:p>
            <a:pPr lvl="1">
              <a:lnSpc>
                <a:spcPct val="90000"/>
              </a:lnSpc>
            </a:pPr>
            <a:r>
              <a:rPr lang="en-US" altLang="en-US" sz="2000" smtClean="0"/>
              <a:t>Average of 3.5 years</a:t>
            </a:r>
          </a:p>
          <a:p>
            <a:pPr lvl="1">
              <a:lnSpc>
                <a:spcPct val="90000"/>
              </a:lnSpc>
              <a:spcAft>
                <a:spcPts val="1200"/>
              </a:spcAft>
            </a:pPr>
            <a:r>
              <a:rPr lang="en-US" altLang="en-US" sz="2000" smtClean="0"/>
              <a:t>Cost slightly over USD 850,000</a:t>
            </a:r>
          </a:p>
          <a:p>
            <a:pPr>
              <a:lnSpc>
                <a:spcPct val="90000"/>
              </a:lnSpc>
            </a:pPr>
            <a:r>
              <a:rPr lang="en-US" altLang="en-US" sz="2000" smtClean="0"/>
              <a:t>Arbitration</a:t>
            </a:r>
          </a:p>
          <a:p>
            <a:pPr lvl="1">
              <a:lnSpc>
                <a:spcPct val="90000"/>
              </a:lnSpc>
            </a:pPr>
            <a:r>
              <a:rPr lang="en-US" altLang="en-US" sz="2000" smtClean="0"/>
              <a:t>Average just over 1 year</a:t>
            </a:r>
          </a:p>
          <a:p>
            <a:pPr lvl="1">
              <a:lnSpc>
                <a:spcPct val="90000"/>
              </a:lnSpc>
              <a:spcAft>
                <a:spcPts val="1200"/>
              </a:spcAft>
            </a:pPr>
            <a:r>
              <a:rPr lang="en-US" altLang="en-US" sz="2000" smtClean="0"/>
              <a:t>Average cost USD 400,000  (WIPO cases, USD 165,000)</a:t>
            </a:r>
          </a:p>
          <a:p>
            <a:pPr>
              <a:lnSpc>
                <a:spcPct val="90000"/>
              </a:lnSpc>
            </a:pPr>
            <a:r>
              <a:rPr lang="en-US" altLang="en-US" sz="2000" smtClean="0"/>
              <a:t>Expedited Arbitration</a:t>
            </a:r>
          </a:p>
          <a:p>
            <a:pPr lvl="1">
              <a:lnSpc>
                <a:spcPct val="90000"/>
              </a:lnSpc>
            </a:pPr>
            <a:r>
              <a:rPr lang="en-US" altLang="en-US" sz="2000" smtClean="0"/>
              <a:t>Average 9 months  (WIPO cases, 7 months)</a:t>
            </a:r>
          </a:p>
          <a:p>
            <a:pPr lvl="1">
              <a:lnSpc>
                <a:spcPct val="90000"/>
              </a:lnSpc>
              <a:spcAft>
                <a:spcPts val="1200"/>
              </a:spcAft>
            </a:pPr>
            <a:r>
              <a:rPr lang="en-US" altLang="en-US" sz="2000" smtClean="0"/>
              <a:t>Average cost under USD 50,000</a:t>
            </a:r>
          </a:p>
          <a:p>
            <a:pPr>
              <a:lnSpc>
                <a:spcPct val="90000"/>
              </a:lnSpc>
            </a:pPr>
            <a:r>
              <a:rPr lang="en-US" altLang="en-US" sz="2000" smtClean="0"/>
              <a:t>Mediation</a:t>
            </a:r>
          </a:p>
          <a:p>
            <a:pPr lvl="1">
              <a:lnSpc>
                <a:spcPct val="90000"/>
              </a:lnSpc>
            </a:pPr>
            <a:r>
              <a:rPr lang="en-US" altLang="en-US" sz="2000" smtClean="0"/>
              <a:t>Average of 8 months  (WIPO cases, 5 months)</a:t>
            </a:r>
          </a:p>
          <a:p>
            <a:pPr lvl="1">
              <a:lnSpc>
                <a:spcPct val="90000"/>
              </a:lnSpc>
            </a:pPr>
            <a:r>
              <a:rPr lang="en-US" altLang="en-US" sz="2000" smtClean="0"/>
              <a:t>91% of Respondents stated costs typically under USD 100,000  </a:t>
            </a:r>
          </a:p>
          <a:p>
            <a:pPr lvl="1">
              <a:lnSpc>
                <a:spcPct val="90000"/>
              </a:lnSpc>
              <a:buFontTx/>
              <a:buNone/>
            </a:pPr>
            <a:r>
              <a:rPr lang="en-US" altLang="en-US" sz="2000" smtClean="0"/>
              <a:t>    (WIPO cases USD 21,000)</a:t>
            </a:r>
          </a:p>
          <a:p>
            <a:pPr lvl="1">
              <a:lnSpc>
                <a:spcPct val="90000"/>
              </a:lnSpc>
            </a:pPr>
            <a:endParaRPr lang="en-US" altLang="en-US" smtClean="0"/>
          </a:p>
        </p:txBody>
      </p:sp>
      <p:sp>
        <p:nvSpPr>
          <p:cNvPr id="27652" name="TextBox 1"/>
          <p:cNvSpPr txBox="1">
            <a:spLocks noChangeArrowheads="1"/>
          </p:cNvSpPr>
          <p:nvPr/>
        </p:nvSpPr>
        <p:spPr bwMode="auto">
          <a:xfrm>
            <a:off x="57150" y="6092825"/>
            <a:ext cx="8208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lnSpc>
                <a:spcPct val="90000"/>
              </a:lnSpc>
              <a:spcBef>
                <a:spcPct val="0"/>
              </a:spcBef>
              <a:buFontTx/>
              <a:buNone/>
            </a:pPr>
            <a:r>
              <a:rPr lang="en-US" altLang="en-US" sz="1400">
                <a:ea typeface="ＭＳ Ｐゴシック" charset="-128"/>
              </a:rPr>
              <a:t>WIPO Center Report on International Survey of Dispute Resolution in Technology Transactions (2013)</a:t>
            </a:r>
          </a:p>
          <a:p>
            <a:pPr eaLnBrk="1" hangingPunct="1">
              <a:lnSpc>
                <a:spcPct val="90000"/>
              </a:lnSpc>
              <a:spcBef>
                <a:spcPts val="300"/>
              </a:spcBef>
              <a:buFontTx/>
              <a:buNone/>
            </a:pPr>
            <a:r>
              <a:rPr lang="en-US" altLang="en-US" sz="1400">
                <a:ea typeface="ＭＳ Ｐゴシック" charset="-128"/>
                <a:hlinkClick r:id="rId4"/>
              </a:rPr>
              <a:t>www.wipo.int/amc/en/center/survey/results.html</a:t>
            </a:r>
            <a:endParaRPr lang="en-US" altLang="en-US" sz="140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2195">
                                            <p:txEl>
                                              <p:pRg st="3" end="3"/>
                                            </p:txEl>
                                          </p:spTgt>
                                        </p:tgtEl>
                                        <p:attrNameLst>
                                          <p:attrName>style.visibility</p:attrName>
                                        </p:attrNameLst>
                                      </p:cBhvr>
                                      <p:to>
                                        <p:strVal val="visible"/>
                                      </p:to>
                                    </p:set>
                                    <p:anim calcmode="lin" valueType="num">
                                      <p:cBhvr additive="base">
                                        <p:cTn id="7"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2195">
                                            <p:txEl>
                                              <p:pRg st="4" end="4"/>
                                            </p:txEl>
                                          </p:spTgt>
                                        </p:tgtEl>
                                        <p:attrNameLst>
                                          <p:attrName>style.visibility</p:attrName>
                                        </p:attrNameLst>
                                      </p:cBhvr>
                                      <p:to>
                                        <p:strVal val="visible"/>
                                      </p:to>
                                    </p:set>
                                    <p:anim calcmode="lin" valueType="num">
                                      <p:cBhvr additive="base">
                                        <p:cTn id="11"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2195">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92195">
                                            <p:txEl>
                                              <p:pRg st="5" end="5"/>
                                            </p:txEl>
                                          </p:spTgt>
                                        </p:tgtEl>
                                        <p:attrNameLst>
                                          <p:attrName>style.visibility</p:attrName>
                                        </p:attrNameLst>
                                      </p:cBhvr>
                                      <p:to>
                                        <p:strVal val="visible"/>
                                      </p:to>
                                    </p:set>
                                    <p:anim calcmode="lin" valueType="num">
                                      <p:cBhvr additive="base">
                                        <p:cTn id="15"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2195">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92195">
                                            <p:txEl>
                                              <p:pRg st="6" end="6"/>
                                            </p:txEl>
                                          </p:spTgt>
                                        </p:tgtEl>
                                        <p:attrNameLst>
                                          <p:attrName>style.visibility</p:attrName>
                                        </p:attrNameLst>
                                      </p:cBhvr>
                                      <p:to>
                                        <p:strVal val="visible"/>
                                      </p:to>
                                    </p:set>
                                    <p:anim calcmode="lin" valueType="num">
                                      <p:cBhvr additive="base">
                                        <p:cTn id="19" dur="500" fill="hold"/>
                                        <p:tgtEl>
                                          <p:spTgt spid="39219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92195">
                                            <p:txEl>
                                              <p:pRg st="7" end="7"/>
                                            </p:txEl>
                                          </p:spTgt>
                                        </p:tgtEl>
                                        <p:attrNameLst>
                                          <p:attrName>style.visibility</p:attrName>
                                        </p:attrNameLst>
                                      </p:cBhvr>
                                      <p:to>
                                        <p:strVal val="visible"/>
                                      </p:to>
                                    </p:set>
                                    <p:anim calcmode="lin" valueType="num">
                                      <p:cBhvr additive="base">
                                        <p:cTn id="23" dur="500" fill="hold"/>
                                        <p:tgtEl>
                                          <p:spTgt spid="392195">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2195">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92195">
                                            <p:txEl>
                                              <p:pRg st="8" end="8"/>
                                            </p:txEl>
                                          </p:spTgt>
                                        </p:tgtEl>
                                        <p:attrNameLst>
                                          <p:attrName>style.visibility</p:attrName>
                                        </p:attrNameLst>
                                      </p:cBhvr>
                                      <p:to>
                                        <p:strVal val="visible"/>
                                      </p:to>
                                    </p:set>
                                    <p:anim calcmode="lin" valueType="num">
                                      <p:cBhvr additive="base">
                                        <p:cTn id="27" dur="500" fill="hold"/>
                                        <p:tgtEl>
                                          <p:spTgt spid="392195">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21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392195">
                                            <p:txEl>
                                              <p:pRg st="9" end="9"/>
                                            </p:txEl>
                                          </p:spTgt>
                                        </p:tgtEl>
                                        <p:attrNameLst>
                                          <p:attrName>style.visibility</p:attrName>
                                        </p:attrNameLst>
                                      </p:cBhvr>
                                      <p:to>
                                        <p:strVal val="visible"/>
                                      </p:to>
                                    </p:set>
                                    <p:anim calcmode="lin" valueType="num">
                                      <p:cBhvr additive="base">
                                        <p:cTn id="33" dur="500" fill="hold"/>
                                        <p:tgtEl>
                                          <p:spTgt spid="392195">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21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92195">
                                            <p:txEl>
                                              <p:pRg st="10" end="10"/>
                                            </p:txEl>
                                          </p:spTgt>
                                        </p:tgtEl>
                                        <p:attrNameLst>
                                          <p:attrName>style.visibility</p:attrName>
                                        </p:attrNameLst>
                                      </p:cBhvr>
                                      <p:to>
                                        <p:strVal val="visible"/>
                                      </p:to>
                                    </p:set>
                                    <p:anim calcmode="lin" valueType="num">
                                      <p:cBhvr additive="base">
                                        <p:cTn id="39" dur="500" fill="hold"/>
                                        <p:tgtEl>
                                          <p:spTgt spid="392195">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219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392195">
                                            <p:txEl>
                                              <p:pRg st="11" end="11"/>
                                            </p:txEl>
                                          </p:spTgt>
                                        </p:tgtEl>
                                        <p:attrNameLst>
                                          <p:attrName>style.visibility</p:attrName>
                                        </p:attrNameLst>
                                      </p:cBhvr>
                                      <p:to>
                                        <p:strVal val="visible"/>
                                      </p:to>
                                    </p:set>
                                    <p:anim calcmode="lin" valueType="num">
                                      <p:cBhvr additive="base">
                                        <p:cTn id="45" dur="500" fill="hold"/>
                                        <p:tgtEl>
                                          <p:spTgt spid="392195">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9219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92195">
                                            <p:txEl>
                                              <p:pRg st="12" end="12"/>
                                            </p:txEl>
                                          </p:spTgt>
                                        </p:tgtEl>
                                        <p:attrNameLst>
                                          <p:attrName>style.visibility</p:attrName>
                                        </p:attrNameLst>
                                      </p:cBhvr>
                                      <p:to>
                                        <p:strVal val="visible"/>
                                      </p:to>
                                    </p:set>
                                    <p:anim calcmode="lin" valueType="num">
                                      <p:cBhvr additive="base">
                                        <p:cTn id="51" dur="500" fill="hold"/>
                                        <p:tgtEl>
                                          <p:spTgt spid="392195">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219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992188" y="1628775"/>
            <a:ext cx="8281987" cy="4456113"/>
          </a:xfrm>
        </p:spPr>
        <p:txBody>
          <a:bodyPr/>
          <a:lstStyle/>
          <a:p>
            <a:pPr lvl="1" indent="-363538" eaLnBrk="1" hangingPunct="1"/>
            <a:r>
              <a:rPr lang="fr-CH" altLang="en-US" sz="2000" dirty="0" smtClean="0"/>
              <a:t>National </a:t>
            </a:r>
            <a:r>
              <a:rPr lang="fr-CH" altLang="en-US" sz="2000" dirty="0" err="1" smtClean="0"/>
              <a:t>Intellectual</a:t>
            </a:r>
            <a:r>
              <a:rPr lang="fr-CH" altLang="en-US" sz="2000" dirty="0" smtClean="0"/>
              <a:t> </a:t>
            </a:r>
            <a:r>
              <a:rPr lang="fr-CH" altLang="en-US" sz="2000" dirty="0" err="1" smtClean="0"/>
              <a:t>Property</a:t>
            </a:r>
            <a:r>
              <a:rPr lang="fr-CH" altLang="en-US" sz="2000" dirty="0" smtClean="0"/>
              <a:t> Offices (</a:t>
            </a:r>
            <a:r>
              <a:rPr lang="en-US" altLang="en-US" sz="2000" dirty="0" smtClean="0"/>
              <a:t>incl. IPOS Singapore, INPI Brazil, IPOPHL Philippines, IMPI Mexico)</a:t>
            </a:r>
          </a:p>
          <a:p>
            <a:pPr marL="723900" lvl="2" indent="-368300" eaLnBrk="1" hangingPunct="1"/>
            <a:r>
              <a:rPr lang="en-US" altLang="en-US" sz="2000" dirty="0" smtClean="0"/>
              <a:t>Information and Communication Technology</a:t>
            </a:r>
          </a:p>
          <a:p>
            <a:pPr lvl="1" indent="-363538" eaLnBrk="1" hangingPunct="1"/>
            <a:r>
              <a:rPr lang="fr-CH" altLang="en-US" sz="2000" dirty="0" err="1" smtClean="0"/>
              <a:t>Research</a:t>
            </a:r>
            <a:r>
              <a:rPr lang="fr-CH" altLang="en-US" sz="2000" dirty="0" smtClean="0"/>
              <a:t> &amp; </a:t>
            </a:r>
            <a:r>
              <a:rPr lang="fr-CH" altLang="en-US" sz="2000" dirty="0" err="1" smtClean="0"/>
              <a:t>Development</a:t>
            </a:r>
            <a:r>
              <a:rPr lang="fr-CH" altLang="en-US" sz="2000" dirty="0" smtClean="0"/>
              <a:t>/</a:t>
            </a:r>
            <a:r>
              <a:rPr lang="fr-CH" altLang="en-US" sz="2000" dirty="0" err="1" smtClean="0"/>
              <a:t>Technology</a:t>
            </a:r>
            <a:r>
              <a:rPr lang="fr-CH" altLang="en-US" sz="2000" dirty="0" smtClean="0"/>
              <a:t> Transfer (incl. DESCA) </a:t>
            </a:r>
          </a:p>
          <a:p>
            <a:pPr lvl="1" indent="-363538" eaLnBrk="1" hangingPunct="1"/>
            <a:r>
              <a:rPr lang="fr-CH" altLang="en-US" sz="2000" dirty="0" smtClean="0"/>
              <a:t>Art and Cultural </a:t>
            </a:r>
            <a:r>
              <a:rPr lang="fr-CH" altLang="en-US" sz="2000" dirty="0" err="1" smtClean="0"/>
              <a:t>Heritage</a:t>
            </a:r>
            <a:r>
              <a:rPr lang="fr-CH" altLang="en-US" sz="2000" dirty="0" smtClean="0"/>
              <a:t> (</a:t>
            </a:r>
            <a:r>
              <a:rPr lang="fr-CH" altLang="en-US" sz="2000" dirty="0" err="1" smtClean="0"/>
              <a:t>inc.</a:t>
            </a:r>
            <a:r>
              <a:rPr lang="fr-CH" altLang="en-US" sz="2000" dirty="0" smtClean="0"/>
              <a:t> ICOM)</a:t>
            </a:r>
          </a:p>
          <a:p>
            <a:pPr lvl="1" indent="-363538" eaLnBrk="1" hangingPunct="1"/>
            <a:r>
              <a:rPr lang="fr-CH" altLang="en-US" sz="2000" dirty="0" smtClean="0"/>
              <a:t>Film and Media and Entertainment (incl. FRAPA)</a:t>
            </a:r>
          </a:p>
          <a:p>
            <a:pPr lvl="1" indent="-363538" eaLnBrk="1" hangingPunct="1"/>
            <a:r>
              <a:rPr lang="fr-CH" altLang="en-US" sz="2000" dirty="0" smtClean="0"/>
              <a:t>Patents in Standards (for FRAND disputes)</a:t>
            </a:r>
          </a:p>
          <a:p>
            <a:pPr lvl="1" indent="-363538" eaLnBrk="1" hangingPunct="1"/>
            <a:r>
              <a:rPr lang="fr-CH" altLang="en-US" sz="2000" dirty="0" smtClean="0"/>
              <a:t>Internet Domain Name Disputes</a:t>
            </a:r>
          </a:p>
          <a:p>
            <a:pPr indent="-363538" eaLnBrk="1" hangingPunct="1"/>
            <a:endParaRPr lang="fr-CH" altLang="en-US" sz="2000" dirty="0" smtClean="0"/>
          </a:p>
        </p:txBody>
      </p:sp>
      <p:sp>
        <p:nvSpPr>
          <p:cNvPr id="29699" name="Rectangle 2"/>
          <p:cNvSpPr txBox="1">
            <a:spLocks noChangeArrowheads="1"/>
          </p:cNvSpPr>
          <p:nvPr/>
        </p:nvSpPr>
        <p:spPr bwMode="auto">
          <a:xfrm>
            <a:off x="604838" y="508000"/>
            <a:ext cx="891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en-US" altLang="en-US" sz="3200">
                <a:solidFill>
                  <a:srgbClr val="70899B"/>
                </a:solidFill>
                <a:ea typeface="ＭＳ Ｐゴシック" charset="-128"/>
              </a:rPr>
              <a:t>WIPO Tailored ADR for Specific Sectors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5300" y="187325"/>
            <a:ext cx="8915400" cy="865188"/>
          </a:xfrm>
        </p:spPr>
        <p:txBody>
          <a:bodyPr/>
          <a:lstStyle/>
          <a:p>
            <a:pPr algn="ctr"/>
            <a:r>
              <a:rPr lang="en-US" altLang="en-US" sz="3200" smtClean="0"/>
              <a:t>WIPO – IPOS Collaboration</a:t>
            </a:r>
          </a:p>
        </p:txBody>
      </p:sp>
      <p:sp>
        <p:nvSpPr>
          <p:cNvPr id="30723" name="Rectangle 3"/>
          <p:cNvSpPr>
            <a:spLocks noGrp="1" noChangeArrowheads="1"/>
          </p:cNvSpPr>
          <p:nvPr>
            <p:ph idx="1"/>
          </p:nvPr>
        </p:nvSpPr>
        <p:spPr>
          <a:xfrm>
            <a:off x="849313" y="1412875"/>
            <a:ext cx="8207375" cy="4968875"/>
          </a:xfrm>
        </p:spPr>
        <p:txBody>
          <a:bodyPr/>
          <a:lstStyle/>
          <a:p>
            <a:pPr marL="587375" indent="-363538" eaLnBrk="1" hangingPunct="1"/>
            <a:r>
              <a:rPr lang="en-US" altLang="en-US" sz="2000" smtClean="0"/>
              <a:t>In September 2011, MOU with Intellectual Property Office of Singapore (IPOS)  </a:t>
            </a:r>
          </a:p>
          <a:p>
            <a:pPr marL="987425" lvl="1" indent="-363538" eaLnBrk="1" hangingPunct="1"/>
            <a:r>
              <a:rPr lang="en-US" altLang="en-US" sz="2000" smtClean="0"/>
              <a:t>Establishment of joint procedures to facilitate resolution of IP disputes pending before IPOS </a:t>
            </a:r>
          </a:p>
          <a:p>
            <a:pPr marL="987425" lvl="1" indent="-363538" eaLnBrk="1" hangingPunct="1"/>
            <a:endParaRPr lang="en-US" altLang="en-US" sz="2000" smtClean="0"/>
          </a:p>
          <a:p>
            <a:pPr marL="587375" indent="-363538" eaLnBrk="1" hangingPunct="1"/>
            <a:r>
              <a:rPr lang="en-US" altLang="en-US" sz="2000" u="sng" smtClean="0"/>
              <a:t>WIPO Mediation for Pending Trademark Proceedings</a:t>
            </a:r>
          </a:p>
          <a:p>
            <a:pPr marL="987425" lvl="1" indent="-363538" eaLnBrk="1" hangingPunct="1"/>
            <a:r>
              <a:rPr lang="en-US" altLang="en-US" sz="2000" smtClean="0"/>
              <a:t>Areas: trademark opposition, invalidation, revocation, etc. </a:t>
            </a:r>
          </a:p>
          <a:p>
            <a:pPr marL="987425" lvl="1" indent="-363538" eaLnBrk="1" hangingPunct="1"/>
            <a:r>
              <a:rPr lang="en-US" altLang="en-US" sz="2000" smtClean="0"/>
              <a:t>WIPO Administration of Disputes </a:t>
            </a:r>
          </a:p>
          <a:p>
            <a:pPr marL="987425" lvl="1" indent="-363538" eaLnBrk="1" hangingPunct="1"/>
            <a:r>
              <a:rPr lang="en-US" altLang="en-US" sz="2000" smtClean="0"/>
              <a:t>WIPO Panel of (Singapore-based) Mediators</a:t>
            </a:r>
          </a:p>
          <a:p>
            <a:pPr marL="987425" lvl="1" indent="-363538" eaLnBrk="1" hangingPunct="1"/>
            <a:r>
              <a:rPr lang="en-US" altLang="en-US" sz="2000" smtClean="0"/>
              <a:t>Reduced, Flexible Fees and Costs</a:t>
            </a:r>
          </a:p>
          <a:p>
            <a:pPr marL="987425" lvl="1" indent="-363538" eaLnBrk="1" hangingPunct="1"/>
            <a:endParaRPr lang="en-US" altLang="en-US" sz="2000" smtClean="0"/>
          </a:p>
          <a:p>
            <a:pPr marL="987425" lvl="1" indent="-363538" eaLnBrk="1" hangingPunct="1">
              <a:buFontTx/>
              <a:buNone/>
            </a:pPr>
            <a:endParaRPr lang="en-US" altLang="en-US" sz="1800" smtClean="0"/>
          </a:p>
          <a:p>
            <a:pPr marL="587375" indent="-363538" eaLnBrk="1" hangingPunct="1">
              <a:buClr>
                <a:srgbClr val="990033"/>
              </a:buClr>
              <a:buFont typeface="Wingdings" pitchFamily="2" charset="2"/>
              <a:buChar char="q"/>
            </a:pPr>
            <a:endParaRPr lang="en-US" altLang="en-US" sz="2000" smtClean="0"/>
          </a:p>
          <a:p>
            <a:pPr marL="587375" indent="-363538" eaLnBrk="1" hangingPunct="1"/>
            <a:endParaRPr lang="en-US" altLang="en-US" sz="2000" smtClean="0"/>
          </a:p>
          <a:p>
            <a:pPr marL="587375" indent="-363538" eaLnBrk="1" hangingPunct="1"/>
            <a:endParaRPr lang="en-US" altLang="en-US" sz="2000" i="1" smtClean="0"/>
          </a:p>
          <a:p>
            <a:pPr marL="587375" indent="-363538" eaLnBrk="1" hangingPunct="1">
              <a:buFontTx/>
              <a:buNone/>
            </a:pPr>
            <a:endParaRPr lang="fr-CH" altLang="en-US" sz="2000" i="1" smtClean="0"/>
          </a:p>
          <a:p>
            <a:pPr marL="587375" indent="-363538" eaLnBrk="1" hangingPunct="1"/>
            <a:endParaRPr lang="fr-CH" altLang="en-US" sz="2000" smtClean="0"/>
          </a:p>
          <a:p>
            <a:pPr marL="587375" indent="-363538" eaLnBrk="1" hangingPunct="1">
              <a:buFontTx/>
              <a:buNone/>
            </a:pPr>
            <a:endParaRPr lang="fr-CH" altLang="en-US" sz="2000" smtClean="0"/>
          </a:p>
          <a:p>
            <a:pPr marL="587375" indent="-363538" eaLnBrk="1" hangingPunct="1"/>
            <a:endParaRPr lang="en-US" alt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4850" y="333375"/>
            <a:ext cx="8640763" cy="735013"/>
          </a:xfrm>
        </p:spPr>
        <p:txBody>
          <a:bodyPr/>
          <a:lstStyle/>
          <a:p>
            <a:pPr algn="ctr" eaLnBrk="1" hangingPunct="1"/>
            <a:r>
              <a:rPr lang="fr-CH" altLang="en-US" sz="3200" smtClean="0">
                <a:ea typeface="Arial Unicode MS" pitchFamily="34" charset="-128"/>
                <a:cs typeface="Arial Unicode MS" pitchFamily="34" charset="-128"/>
              </a:rPr>
              <a:t>WIPO Arbitration and Mediation Center   </a:t>
            </a:r>
            <a:endParaRPr lang="en-US" altLang="en-US" sz="3200" smtClean="0">
              <a:ea typeface="Arial Unicode MS" pitchFamily="34" charset="-128"/>
              <a:cs typeface="Arial Unicode MS" pitchFamily="34" charset="-128"/>
            </a:endParaRPr>
          </a:p>
        </p:txBody>
      </p:sp>
      <p:pic>
        <p:nvPicPr>
          <p:cNvPr id="4099" name="Picture 4" descr="REFL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371600"/>
            <a:ext cx="1878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0" name="Rectangle 3"/>
          <p:cNvSpPr>
            <a:spLocks noChangeArrowheads="1"/>
          </p:cNvSpPr>
          <p:nvPr/>
        </p:nvSpPr>
        <p:spPr bwMode="auto">
          <a:xfrm>
            <a:off x="1004888" y="1295400"/>
            <a:ext cx="637857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3" tIns="46231" rIns="92463" bIns="46231"/>
          <a:lstStyle>
            <a:lvl1pPr marL="342900" indent="-342900" eaLnBrk="0" hangingPunct="0">
              <a:spcBef>
                <a:spcPct val="20000"/>
              </a:spcBef>
              <a:buBlip>
                <a:blip r:embed="rId4"/>
              </a:buBlip>
              <a:defRPr sz="2400">
                <a:solidFill>
                  <a:schemeClr val="tx1"/>
                </a:solidFill>
                <a:latin typeface="Arial" charset="0"/>
                <a:cs typeface="Arial" charset="0"/>
              </a:defRPr>
            </a:lvl1pPr>
            <a:lvl2pPr marL="37931725" indent="-37474525" eaLnBrk="0" hangingPunct="0">
              <a:spcBef>
                <a:spcPct val="20000"/>
              </a:spcBef>
              <a:buBlip>
                <a:blip r:embed="rId4"/>
              </a:buBlip>
              <a:defRPr sz="2400">
                <a:solidFill>
                  <a:schemeClr val="tx1"/>
                </a:solidFill>
                <a:latin typeface="Arial" charset="0"/>
                <a:cs typeface="Arial" charset="0"/>
              </a:defRPr>
            </a:lvl2pPr>
            <a:lvl3pPr marL="742950" indent="-342900" eaLnBrk="0" hangingPunct="0">
              <a:spcBef>
                <a:spcPct val="20000"/>
              </a:spcBef>
              <a:buBlip>
                <a:blip r:embed="rId4"/>
              </a:buBlip>
              <a:defRPr sz="2400">
                <a:solidFill>
                  <a:schemeClr val="tx1"/>
                </a:solidFill>
                <a:latin typeface="Arial" charset="0"/>
                <a:cs typeface="Arial" charset="0"/>
              </a:defRPr>
            </a:lvl3pPr>
            <a:lvl4pPr marL="1600200" indent="-228600" eaLnBrk="0" hangingPunct="0">
              <a:spcBef>
                <a:spcPct val="20000"/>
              </a:spcBef>
              <a:buBlip>
                <a:blip r:embed="rId4"/>
              </a:buBlip>
              <a:defRPr sz="2400">
                <a:solidFill>
                  <a:schemeClr val="tx1"/>
                </a:solidFill>
                <a:latin typeface="Arial" charset="0"/>
                <a:cs typeface="Arial" charset="0"/>
              </a:defRPr>
            </a:lvl4pPr>
            <a:lvl5pPr marL="2057400" indent="-228600" eaLnBrk="0" hangingPunct="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eaLnBrk="1" hangingPunct="1"/>
            <a:r>
              <a:rPr lang="en-US" altLang="en-US" sz="2000">
                <a:solidFill>
                  <a:srgbClr val="202022"/>
                </a:solidFill>
                <a:ea typeface="ＭＳ Ｐゴシック" charset="-128"/>
              </a:rPr>
              <a:t>Facilitates the resolution of commercial disputes between private parties involving IP and technology, through procedures other than court litigation (alternative dispute resolution: ADR)</a:t>
            </a:r>
          </a:p>
          <a:p>
            <a:pPr lvl="2" eaLnBrk="1" hangingPunct="1"/>
            <a:r>
              <a:rPr lang="en-US" altLang="en-US" sz="2000">
                <a:solidFill>
                  <a:srgbClr val="202022"/>
                </a:solidFill>
                <a:ea typeface="ＭＳ Ｐゴシック" charset="-128"/>
              </a:rPr>
              <a:t>Offices in Geneva (1994) and</a:t>
            </a:r>
            <a:r>
              <a:rPr lang="fr-CH" altLang="en-US" sz="2000">
                <a:solidFill>
                  <a:srgbClr val="202022"/>
                </a:solidFill>
                <a:ea typeface="ＭＳ Ｐゴシック" charset="-128"/>
              </a:rPr>
              <a:t> Singapore (2010)</a:t>
            </a:r>
          </a:p>
          <a:p>
            <a:pPr eaLnBrk="1" hangingPunct="1"/>
            <a:r>
              <a:rPr lang="en-US" altLang="en-US" sz="2000">
                <a:ea typeface="ＭＳ Ｐゴシック" charset="-128"/>
              </a:rPr>
              <a:t>ADR of IP disputes requires a specialized ADR provider</a:t>
            </a:r>
            <a:endParaRPr lang="fr-CH" altLang="en-US" sz="2000">
              <a:ea typeface="ＭＳ Ｐゴシック" charset="-128"/>
            </a:endParaRPr>
          </a:p>
          <a:p>
            <a:pPr eaLnBrk="1" hangingPunct="1"/>
            <a:r>
              <a:rPr lang="en-US" altLang="en-US" sz="2000">
                <a:ea typeface="ＭＳ Ｐゴシック" charset="-128"/>
              </a:rPr>
              <a:t>WIPO neutrals experienced in IP and technology - able to deliver informed results efficiently</a:t>
            </a:r>
            <a:endParaRPr lang="fr-CH" altLang="en-US" sz="2000">
              <a:ea typeface="ＭＳ Ｐゴシック" charset="-128"/>
            </a:endParaRPr>
          </a:p>
          <a:p>
            <a:pPr eaLnBrk="1" hangingPunct="1"/>
            <a:r>
              <a:rPr lang="en-US" altLang="en-US" sz="2000">
                <a:solidFill>
                  <a:srgbClr val="202022"/>
                </a:solidFill>
                <a:ea typeface="ＭＳ Ｐゴシック" charset="-128"/>
              </a:rPr>
              <a:t>A</a:t>
            </a:r>
            <a:r>
              <a:rPr lang="fr-CH" altLang="en-US" sz="2000">
                <a:solidFill>
                  <a:srgbClr val="202022"/>
                </a:solidFill>
                <a:ea typeface="ＭＳ Ｐゴシック" charset="-128"/>
              </a:rPr>
              <a:t>dministered over 390 cases of mediation, arbitration and expert determination and over 30,000 internet domain name disputes</a:t>
            </a:r>
            <a:endParaRPr lang="es-ES_tradnl" altLang="en-US" sz="2000">
              <a:solidFill>
                <a:srgbClr val="202022"/>
              </a:solidFill>
              <a:ea typeface="ＭＳ Ｐゴシック" charset="-128"/>
            </a:endParaRPr>
          </a:p>
          <a:p>
            <a:pPr eaLnBrk="1" hangingPunct="1"/>
            <a:r>
              <a:rPr lang="es-ES_tradnl" altLang="en-US" sz="2000">
                <a:solidFill>
                  <a:srgbClr val="202022"/>
                </a:solidFill>
                <a:ea typeface="ＭＳ Ｐゴシック" charset="-128"/>
              </a:rPr>
              <a:t>International neutrality</a:t>
            </a:r>
            <a:endParaRPr lang="fr-CH" altLang="en-US" sz="2000">
              <a:solidFill>
                <a:srgbClr val="202022"/>
              </a:solidFill>
              <a:ea typeface="ＭＳ Ｐゴシック" charset="-128"/>
            </a:endParaRPr>
          </a:p>
          <a:p>
            <a:pPr eaLnBrk="1" hangingPunct="1"/>
            <a:r>
              <a:rPr lang="fr-CH" altLang="en-US" sz="2000">
                <a:ea typeface="ＭＳ Ｐゴシック" charset="-128"/>
              </a:rPr>
              <a:t>Non-profit WIPO fee structure</a:t>
            </a:r>
          </a:p>
          <a:p>
            <a:pPr eaLnBrk="1" hangingPunct="1"/>
            <a:r>
              <a:rPr lang="en-US" altLang="en-US" sz="2000">
                <a:solidFill>
                  <a:srgbClr val="202022"/>
                </a:solidFill>
                <a:ea typeface="ＭＳ Ｐゴシック" charset="-128"/>
              </a:rPr>
              <a:t>Commitment to time/cost effective conduct of cases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5213350"/>
            <a:ext cx="254476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2188" y="2360613"/>
            <a:ext cx="3529012" cy="865187"/>
          </a:xfrm>
        </p:spPr>
        <p:txBody>
          <a:bodyPr/>
          <a:lstStyle/>
          <a:p>
            <a:r>
              <a:rPr lang="en-US" altLang="en-US" sz="3200" smtClean="0"/>
              <a:t>WIPO Mediation Option for Trademark Disputes Pending before IPOS </a:t>
            </a:r>
          </a:p>
        </p:txBody>
      </p:sp>
      <p:pic>
        <p:nvPicPr>
          <p:cNvPr id="31747" name="Picture 2" descr="iposg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1" y="100013"/>
            <a:ext cx="4824412" cy="642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0"/>
            <a:ext cx="7359596" cy="652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429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16" y="13947"/>
            <a:ext cx="6552728" cy="644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033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5300" y="187325"/>
            <a:ext cx="8915400" cy="865188"/>
          </a:xfrm>
        </p:spPr>
        <p:txBody>
          <a:bodyPr/>
          <a:lstStyle/>
          <a:p>
            <a:pPr algn="ctr"/>
            <a:r>
              <a:rPr lang="en-US" altLang="en-US" sz="3200" dirty="0" smtClean="0"/>
              <a:t>WIPO – IPOS Collaboration</a:t>
            </a:r>
          </a:p>
        </p:txBody>
      </p:sp>
      <p:sp>
        <p:nvSpPr>
          <p:cNvPr id="30723" name="Rectangle 3"/>
          <p:cNvSpPr>
            <a:spLocks noGrp="1" noChangeArrowheads="1"/>
          </p:cNvSpPr>
          <p:nvPr>
            <p:ph idx="1"/>
          </p:nvPr>
        </p:nvSpPr>
        <p:spPr>
          <a:xfrm>
            <a:off x="849313" y="1412875"/>
            <a:ext cx="8207375" cy="4968875"/>
          </a:xfrm>
        </p:spPr>
        <p:txBody>
          <a:bodyPr/>
          <a:lstStyle/>
          <a:p>
            <a:pPr marL="623887" lvl="1" indent="0" eaLnBrk="1" hangingPunct="1">
              <a:buNone/>
            </a:pPr>
            <a:endParaRPr lang="en-US" altLang="en-US" sz="2000" dirty="0" smtClean="0"/>
          </a:p>
          <a:p>
            <a:pPr marL="987425" lvl="1" indent="-363538" eaLnBrk="1" hangingPunct="1">
              <a:buFontTx/>
              <a:buNone/>
            </a:pPr>
            <a:endParaRPr lang="en-US" altLang="en-US" sz="1800" dirty="0" smtClean="0"/>
          </a:p>
          <a:p>
            <a:pPr marL="587375" indent="-363538" eaLnBrk="1" hangingPunct="1">
              <a:buClr>
                <a:srgbClr val="990033"/>
              </a:buClr>
              <a:buFont typeface="Wingdings" pitchFamily="2" charset="2"/>
              <a:buChar char="q"/>
            </a:pPr>
            <a:endParaRPr lang="en-US" altLang="en-US" sz="2000" dirty="0" smtClean="0"/>
          </a:p>
          <a:p>
            <a:pPr marL="587375" indent="-363538" eaLnBrk="1" hangingPunct="1"/>
            <a:endParaRPr lang="en-US" altLang="en-US" sz="2000" dirty="0" smtClean="0"/>
          </a:p>
          <a:p>
            <a:pPr marL="587375" indent="-363538" eaLnBrk="1" hangingPunct="1"/>
            <a:endParaRPr lang="en-US" altLang="en-US" sz="2000" i="1" dirty="0" smtClean="0"/>
          </a:p>
          <a:p>
            <a:pPr marL="587375" indent="-363538" eaLnBrk="1" hangingPunct="1">
              <a:buFontTx/>
              <a:buNone/>
            </a:pPr>
            <a:endParaRPr lang="fr-CH" altLang="en-US" sz="2000" i="1" dirty="0" smtClean="0"/>
          </a:p>
          <a:p>
            <a:pPr marL="587375" indent="-363538" eaLnBrk="1" hangingPunct="1"/>
            <a:endParaRPr lang="fr-CH" altLang="en-US" sz="2000" dirty="0" smtClean="0"/>
          </a:p>
          <a:p>
            <a:pPr marL="587375" indent="-363538" eaLnBrk="1" hangingPunct="1">
              <a:buFontTx/>
              <a:buNone/>
            </a:pPr>
            <a:endParaRPr lang="fr-CH" altLang="en-US" sz="2000" dirty="0" smtClean="0"/>
          </a:p>
          <a:p>
            <a:pPr marL="587375" indent="-363538" eaLnBrk="1" hangingPunct="1"/>
            <a:endParaRPr lang="en-US" altLang="en-US"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028700"/>
            <a:ext cx="69437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918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1600">
                <a:solidFill>
                  <a:srgbClr val="D4DBE3"/>
                </a:solidFill>
                <a:latin typeface="Arial" charset="0"/>
                <a:cs typeface="Arial" charset="0"/>
              </a:defRPr>
            </a:lvl1pPr>
            <a:lvl2pPr marL="742950" indent="-285750" eaLnBrk="0" hangingPunct="0">
              <a:defRPr sz="1600">
                <a:solidFill>
                  <a:srgbClr val="D4DBE3"/>
                </a:solidFill>
                <a:latin typeface="Arial" charset="0"/>
                <a:cs typeface="Arial" charset="0"/>
              </a:defRPr>
            </a:lvl2pPr>
            <a:lvl3pPr marL="1143000" indent="-228600" eaLnBrk="0" hangingPunct="0">
              <a:defRPr sz="1600">
                <a:solidFill>
                  <a:srgbClr val="D4DBE3"/>
                </a:solidFill>
                <a:latin typeface="Arial" charset="0"/>
                <a:cs typeface="Arial" charset="0"/>
              </a:defRPr>
            </a:lvl3pPr>
            <a:lvl4pPr marL="1600200" indent="-228600" eaLnBrk="0" hangingPunct="0">
              <a:defRPr sz="1600">
                <a:solidFill>
                  <a:srgbClr val="D4DBE3"/>
                </a:solidFill>
                <a:latin typeface="Arial" charset="0"/>
                <a:cs typeface="Arial" charset="0"/>
              </a:defRPr>
            </a:lvl4pPr>
            <a:lvl5pPr marL="2057400" indent="-228600" eaLnBrk="0" hangingPunct="0">
              <a:defRPr sz="1600">
                <a:solidFill>
                  <a:srgbClr val="D4DBE3"/>
                </a:solidFill>
                <a:latin typeface="Arial" charset="0"/>
                <a:cs typeface="Arial" charset="0"/>
              </a:defRPr>
            </a:lvl5pPr>
            <a:lvl6pPr marL="2514600" indent="-228600" algn="ctr" eaLnBrk="0" fontAlgn="base" hangingPunct="0">
              <a:spcBef>
                <a:spcPct val="50000"/>
              </a:spcBef>
              <a:spcAft>
                <a:spcPct val="0"/>
              </a:spcAft>
              <a:defRPr sz="1600">
                <a:solidFill>
                  <a:srgbClr val="D4DBE3"/>
                </a:solidFill>
                <a:latin typeface="Arial" charset="0"/>
                <a:cs typeface="Arial" charset="0"/>
              </a:defRPr>
            </a:lvl6pPr>
            <a:lvl7pPr marL="2971800" indent="-228600" algn="ctr" eaLnBrk="0" fontAlgn="base" hangingPunct="0">
              <a:spcBef>
                <a:spcPct val="50000"/>
              </a:spcBef>
              <a:spcAft>
                <a:spcPct val="0"/>
              </a:spcAft>
              <a:defRPr sz="1600">
                <a:solidFill>
                  <a:srgbClr val="D4DBE3"/>
                </a:solidFill>
                <a:latin typeface="Arial" charset="0"/>
                <a:cs typeface="Arial" charset="0"/>
              </a:defRPr>
            </a:lvl7pPr>
            <a:lvl8pPr marL="3429000" indent="-228600" algn="ctr" eaLnBrk="0" fontAlgn="base" hangingPunct="0">
              <a:spcBef>
                <a:spcPct val="50000"/>
              </a:spcBef>
              <a:spcAft>
                <a:spcPct val="0"/>
              </a:spcAft>
              <a:defRPr sz="1600">
                <a:solidFill>
                  <a:srgbClr val="D4DBE3"/>
                </a:solidFill>
                <a:latin typeface="Arial" charset="0"/>
                <a:cs typeface="Arial" charset="0"/>
              </a:defRPr>
            </a:lvl8pPr>
            <a:lvl9pPr marL="3886200" indent="-228600" algn="ctr" eaLnBrk="0" fontAlgn="base" hangingPunct="0">
              <a:spcBef>
                <a:spcPct val="50000"/>
              </a:spcBef>
              <a:spcAft>
                <a:spcPct val="0"/>
              </a:spcAft>
              <a:defRPr sz="1600">
                <a:solidFill>
                  <a:srgbClr val="D4DBE3"/>
                </a:solidFill>
                <a:latin typeface="Arial" charset="0"/>
                <a:cs typeface="Arial" charset="0"/>
              </a:defRPr>
            </a:lvl9pPr>
          </a:lstStyle>
          <a:p>
            <a:pPr eaLnBrk="1" hangingPunct="1"/>
            <a:fld id="{CD52B4C0-B1F2-468E-AC3E-79D86126E8F9}" type="slidenum">
              <a:rPr lang="en-US" altLang="en-US" sz="1400">
                <a:solidFill>
                  <a:schemeClr val="tx1"/>
                </a:solidFill>
              </a:rPr>
              <a:pPr eaLnBrk="1" hangingPunct="1"/>
              <a:t>24</a:t>
            </a:fld>
            <a:endParaRPr lang="en-US" altLang="en-US" sz="1400">
              <a:solidFill>
                <a:schemeClr val="tx1"/>
              </a:solidFill>
            </a:endParaRPr>
          </a:p>
        </p:txBody>
      </p:sp>
      <p:sp>
        <p:nvSpPr>
          <p:cNvPr id="7171" name="Rectangle 2"/>
          <p:cNvSpPr>
            <a:spLocks noGrp="1" noChangeArrowheads="1"/>
          </p:cNvSpPr>
          <p:nvPr>
            <p:ph type="title"/>
          </p:nvPr>
        </p:nvSpPr>
        <p:spPr>
          <a:xfrm>
            <a:off x="661988" y="0"/>
            <a:ext cx="8420100" cy="8382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altLang="en-US" dirty="0" smtClean="0"/>
              <a:t>WIPO Mediation Example</a:t>
            </a:r>
          </a:p>
        </p:txBody>
      </p:sp>
      <p:sp>
        <p:nvSpPr>
          <p:cNvPr id="7172" name="Rectangle 3"/>
          <p:cNvSpPr>
            <a:spLocks noGrp="1" noChangeArrowheads="1"/>
          </p:cNvSpPr>
          <p:nvPr>
            <p:ph type="body" idx="1"/>
          </p:nvPr>
        </p:nvSpPr>
        <p:spPr>
          <a:xfrm>
            <a:off x="742950" y="1125538"/>
            <a:ext cx="8420100" cy="4538662"/>
          </a:xfrm>
        </p:spPr>
        <p:txBody>
          <a:bodyPr/>
          <a:lstStyle/>
          <a:p>
            <a:pPr eaLnBrk="1" hangingPunct="1"/>
            <a:r>
              <a:rPr lang="en-US" altLang="en-US" smtClean="0"/>
              <a:t>Three TM applications filed with IPOS by applicants based in Singapore, Malaysia and Indonesia (and two TM opposition procedures in Malaysia)</a:t>
            </a:r>
          </a:p>
          <a:p>
            <a:pPr eaLnBrk="1" hangingPunct="1"/>
            <a:r>
              <a:rPr lang="en-US" altLang="en-US" smtClean="0"/>
              <a:t>Opponent based in Singapore</a:t>
            </a:r>
          </a:p>
          <a:p>
            <a:pPr eaLnBrk="1" hangingPunct="1"/>
            <a:r>
              <a:rPr lang="en-US" altLang="en-US" smtClean="0"/>
              <a:t>Parties agreed to refer the dispute to WIPO Mediation, place of mediation Singapore</a:t>
            </a:r>
          </a:p>
          <a:p>
            <a:pPr eaLnBrk="1" hangingPunct="1"/>
            <a:r>
              <a:rPr lang="en-US" altLang="en-US" smtClean="0"/>
              <a:t>WIPO Center provided list of candidates</a:t>
            </a:r>
          </a:p>
          <a:p>
            <a:pPr eaLnBrk="1" hangingPunct="1"/>
            <a:r>
              <a:rPr lang="en-US" altLang="en-US" smtClean="0"/>
              <a:t>Parties and mediator met for one day </a:t>
            </a:r>
          </a:p>
          <a:p>
            <a:pPr eaLnBrk="1" hangingPunct="1"/>
            <a:r>
              <a:rPr lang="en-US" altLang="en-US" smtClean="0"/>
              <a:t>Settlement agreement: opponent commits to withdraw and terminate all opposition procedures and undertakes not to oppose or challenge applicants’ TM</a:t>
            </a:r>
          </a:p>
          <a:p>
            <a:pPr eaLnBrk="1" hangingPunct="1"/>
            <a:r>
              <a:rPr lang="en-US" altLang="en-US" smtClean="0"/>
              <a:t>Total time: 4 months</a:t>
            </a:r>
          </a:p>
          <a:p>
            <a:pPr eaLnBrk="1" hangingPunct="1"/>
            <a:endParaRPr lang="en-US" altLang="en-US" smtClean="0"/>
          </a:p>
        </p:txBody>
      </p:sp>
    </p:spTree>
    <p:extLst>
      <p:ext uri="{BB962C8B-B14F-4D97-AF65-F5344CB8AC3E}">
        <p14:creationId xmlns:p14="http://schemas.microsoft.com/office/powerpoint/2010/main" val="851373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5300" y="187325"/>
            <a:ext cx="8915400" cy="865188"/>
          </a:xfrm>
        </p:spPr>
        <p:txBody>
          <a:bodyPr/>
          <a:lstStyle/>
          <a:p>
            <a:pPr algn="ctr"/>
            <a:r>
              <a:rPr lang="en-US" altLang="en-US" sz="3200" dirty="0" smtClean="0"/>
              <a:t>IPOPHL (Philippines) Mediation</a:t>
            </a:r>
          </a:p>
        </p:txBody>
      </p:sp>
      <p:sp>
        <p:nvSpPr>
          <p:cNvPr id="2" name="Content Placeholder 1"/>
          <p:cNvSpPr>
            <a:spLocks noGrp="1"/>
          </p:cNvSpPr>
          <p:nvPr>
            <p:ph idx="1"/>
          </p:nvPr>
        </p:nvSpPr>
        <p:spPr/>
        <p:txBody>
          <a:bodyPr/>
          <a:lstStyle/>
          <a:p>
            <a:r>
              <a:rPr lang="en-US" dirty="0" smtClean="0"/>
              <a:t>Mandatory mediation for IP disputes (incl. trademark oppositions)</a:t>
            </a:r>
          </a:p>
          <a:p>
            <a:r>
              <a:rPr lang="en-US" dirty="0" smtClean="0"/>
              <a:t>Competitive fees</a:t>
            </a:r>
          </a:p>
          <a:p>
            <a:pPr marL="0" indent="0">
              <a:buNone/>
            </a:pPr>
            <a:endParaRPr lang="en-US" dirty="0"/>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52" y="3356992"/>
            <a:ext cx="8121352" cy="204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09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88950" y="260350"/>
            <a:ext cx="8915400" cy="908050"/>
          </a:xfrm>
        </p:spPr>
        <p:txBody>
          <a:bodyPr/>
          <a:lstStyle/>
          <a:p>
            <a:pPr algn="ctr" eaLnBrk="1" hangingPunct="1"/>
            <a:r>
              <a:rPr lang="en-US" altLang="en-US" sz="3200" smtClean="0"/>
              <a:t>Additional Information</a:t>
            </a:r>
          </a:p>
        </p:txBody>
      </p:sp>
      <p:sp>
        <p:nvSpPr>
          <p:cNvPr id="38915" name="Rectangle 3"/>
          <p:cNvSpPr>
            <a:spLocks noGrp="1" noChangeArrowheads="1"/>
          </p:cNvSpPr>
          <p:nvPr>
            <p:ph type="body" idx="4294967295"/>
          </p:nvPr>
        </p:nvSpPr>
        <p:spPr>
          <a:xfrm>
            <a:off x="849313" y="1268413"/>
            <a:ext cx="8424862" cy="5157787"/>
          </a:xfrm>
        </p:spPr>
        <p:txBody>
          <a:bodyPr/>
          <a:lstStyle/>
          <a:p>
            <a:pPr eaLnBrk="1" hangingPunct="1"/>
            <a:r>
              <a:rPr lang="fr-CH" altLang="en-US" sz="2000" smtClean="0"/>
              <a:t>WIPO Rules, procedures, neutrals and case examples: </a:t>
            </a:r>
            <a:r>
              <a:rPr lang="fr-CH" altLang="en-US" sz="2000" smtClean="0">
                <a:hlinkClick r:id="rId3"/>
              </a:rPr>
              <a:t>http://www.wipo.int/amc/en/</a:t>
            </a:r>
            <a:endParaRPr lang="fr-CH" altLang="en-US" sz="2000" smtClean="0"/>
          </a:p>
          <a:p>
            <a:pPr eaLnBrk="1" hangingPunct="1">
              <a:buFontTx/>
              <a:buNone/>
            </a:pPr>
            <a:endParaRPr lang="fr-CH" altLang="en-US" sz="2000" smtClean="0"/>
          </a:p>
          <a:p>
            <a:pPr eaLnBrk="1" hangingPunct="1"/>
            <a:r>
              <a:rPr lang="en-US" altLang="en-US" sz="2000" smtClean="0"/>
              <a:t>WIPO model clauses: </a:t>
            </a:r>
            <a:r>
              <a:rPr lang="en-US" altLang="en-US" sz="2000" smtClean="0">
                <a:hlinkClick r:id="rId4"/>
              </a:rPr>
              <a:t>http://www.wipo.int/amc/en/clauses/</a:t>
            </a:r>
            <a:endParaRPr lang="en-US" altLang="en-US" sz="2000" smtClean="0"/>
          </a:p>
          <a:p>
            <a:pPr eaLnBrk="1" hangingPunct="1">
              <a:buFontTx/>
              <a:buNone/>
            </a:pPr>
            <a:endParaRPr lang="fr-CH" altLang="en-US" sz="2000" smtClean="0"/>
          </a:p>
          <a:p>
            <a:pPr eaLnBrk="1" hangingPunct="1"/>
            <a:r>
              <a:rPr lang="en-US" altLang="en-US" sz="2000" smtClean="0"/>
              <a:t>Contact information:</a:t>
            </a:r>
          </a:p>
          <a:p>
            <a:pPr lvl="1" eaLnBrk="1" hangingPunct="1"/>
            <a:r>
              <a:rPr lang="en-US" altLang="en-US" sz="2000" smtClean="0"/>
              <a:t>General queries and case filing: </a:t>
            </a:r>
            <a:r>
              <a:rPr lang="en-US" altLang="en-US" sz="2000" smtClean="0">
                <a:hlinkClick r:id="rId5"/>
              </a:rPr>
              <a:t>arbiter.mail@wipo.int</a:t>
            </a:r>
            <a:endParaRPr lang="en-US" altLang="en-US" sz="2000" smtClean="0"/>
          </a:p>
          <a:p>
            <a:pPr marL="914400" lvl="2" indent="0" eaLnBrk="1" hangingPunct="1">
              <a:buClr>
                <a:srgbClr val="990033"/>
              </a:buClr>
              <a:buFontTx/>
              <a:buNone/>
            </a:pPr>
            <a:endParaRPr lang="fr-CH" altLang="en-US" sz="2000" smtClean="0"/>
          </a:p>
          <a:p>
            <a:pPr algn="ctr" eaLnBrk="1" hangingPunct="1">
              <a:buFontTx/>
              <a:buNone/>
            </a:pPr>
            <a:r>
              <a:rPr lang="fr-CH" altLang="en-US" sz="400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txBox="1">
            <a:spLocks noChangeArrowheads="1"/>
          </p:cNvSpPr>
          <p:nvPr/>
        </p:nvSpPr>
        <p:spPr bwMode="auto">
          <a:xfrm>
            <a:off x="57150" y="333375"/>
            <a:ext cx="9575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3200">
                <a:solidFill>
                  <a:srgbClr val="70899B"/>
                </a:solidFill>
                <a:ea typeface="ＭＳ Ｐゴシック" charset="-128"/>
                <a:cs typeface="Arial Unicode MS" pitchFamily="34" charset="-128"/>
              </a:rPr>
              <a:t>WIPO ADR</a:t>
            </a:r>
          </a:p>
          <a:p>
            <a:pPr algn="ctr" eaLnBrk="1" hangingPunct="1">
              <a:spcBef>
                <a:spcPct val="0"/>
              </a:spcBef>
              <a:buFontTx/>
              <a:buNone/>
            </a:pPr>
            <a:r>
              <a:rPr lang="fr-CH" altLang="en-US" sz="3200">
                <a:solidFill>
                  <a:srgbClr val="70899B"/>
                </a:solidFill>
                <a:ea typeface="ＭＳ Ｐゴシック" charset="-128"/>
                <a:cs typeface="Arial Unicode MS" pitchFamily="34" charset="-128"/>
              </a:rPr>
              <a:t>Mediation / Arbitration / Expert Determination</a:t>
            </a:r>
            <a:endParaRPr lang="en-US" altLang="en-US" sz="3200">
              <a:solidFill>
                <a:srgbClr val="70899B"/>
              </a:solidFill>
              <a:ea typeface="ＭＳ Ｐゴシック" charset="-128"/>
              <a:cs typeface="Arial Unicode MS" pitchFamily="34" charset="-128"/>
            </a:endParaRPr>
          </a:p>
        </p:txBody>
      </p:sp>
      <p:sp>
        <p:nvSpPr>
          <p:cNvPr id="5123" name="Content Placeholder 2"/>
          <p:cNvSpPr txBox="1">
            <a:spLocks/>
          </p:cNvSpPr>
          <p:nvPr/>
        </p:nvSpPr>
        <p:spPr bwMode="auto">
          <a:xfrm>
            <a:off x="533400" y="1371600"/>
            <a:ext cx="89916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r>
              <a:rPr lang="fr-CH" altLang="en-US" sz="2000" b="1" i="1">
                <a:ea typeface="ＭＳ Ｐゴシック" charset="-128"/>
              </a:rPr>
              <a:t>Mediation</a:t>
            </a:r>
            <a:r>
              <a:rPr lang="fr-CH" altLang="en-US" sz="2000">
                <a:ea typeface="ＭＳ Ｐゴシック" charset="-128"/>
              </a:rPr>
              <a:t>: an informal consensual procedure in which a neutral intermediary, the mediator, </a:t>
            </a:r>
            <a:r>
              <a:rPr lang="fr-CH" altLang="en-US" sz="2000" u="sng">
                <a:ea typeface="ＭＳ Ｐゴシック" charset="-128"/>
              </a:rPr>
              <a:t>assists the parties in reaching a settlement of their dispute</a:t>
            </a:r>
            <a:r>
              <a:rPr lang="fr-CH" altLang="en-US" sz="2000">
                <a:ea typeface="ＭＳ Ｐゴシック" charset="-128"/>
              </a:rPr>
              <a:t>, based on the parties’ respective interests. The </a:t>
            </a:r>
            <a:r>
              <a:rPr lang="fr-CH" altLang="en-US" sz="2000" u="sng">
                <a:ea typeface="ＭＳ Ｐゴシック" charset="-128"/>
              </a:rPr>
              <a:t>mediator cannot impose a decision</a:t>
            </a:r>
            <a:r>
              <a:rPr lang="fr-CH" altLang="en-US" sz="2000">
                <a:ea typeface="ＭＳ Ｐゴシック" charset="-128"/>
              </a:rPr>
              <a:t>. The settlement agreement has the force of a contract. </a:t>
            </a:r>
            <a:r>
              <a:rPr lang="en-US" altLang="en-US" sz="2000">
                <a:ea typeface="ＭＳ Ｐゴシック" charset="-128"/>
              </a:rPr>
              <a:t> </a:t>
            </a:r>
            <a:r>
              <a:rPr lang="fr-CH" altLang="en-US" sz="2000">
                <a:ea typeface="ＭＳ Ｐゴシック" charset="-128"/>
              </a:rPr>
              <a:t>Mediation leaves open all other dispute resolution options</a:t>
            </a:r>
            <a:r>
              <a:rPr lang="en-US" altLang="en-US" sz="2000" b="1">
                <a:ea typeface="ＭＳ Ｐゴシック" charset="-128"/>
              </a:rPr>
              <a:t>. </a:t>
            </a:r>
          </a:p>
          <a:p>
            <a:pPr>
              <a:lnSpc>
                <a:spcPts val="800"/>
              </a:lnSpc>
              <a:spcBef>
                <a:spcPct val="0"/>
              </a:spcBef>
            </a:pPr>
            <a:endParaRPr lang="en-US" altLang="en-US" sz="2000" b="1" i="1">
              <a:ea typeface="ＭＳ Ｐゴシック" charset="-128"/>
            </a:endParaRPr>
          </a:p>
          <a:p>
            <a:r>
              <a:rPr lang="fr-CH" altLang="en-US" sz="2000" b="1" i="1">
                <a:ea typeface="ＭＳ Ｐゴシック" charset="-128"/>
              </a:rPr>
              <a:t>Arbitration</a:t>
            </a:r>
            <a:r>
              <a:rPr lang="fr-CH" altLang="en-US" sz="2000">
                <a:ea typeface="ＭＳ Ｐゴシック" charset="-128"/>
              </a:rPr>
              <a:t>: a consensual procedure in which the parties submit their dispute to one or more chosen arbitrators, for a </a:t>
            </a:r>
            <a:r>
              <a:rPr lang="fr-CH" altLang="en-US" sz="2000" u="sng">
                <a:ea typeface="ＭＳ Ｐゴシック" charset="-128"/>
              </a:rPr>
              <a:t>binding and final decision</a:t>
            </a:r>
            <a:r>
              <a:rPr lang="fr-CH" altLang="en-US" sz="2000">
                <a:ea typeface="ＭＳ Ｐゴシック" charset="-128"/>
              </a:rPr>
              <a:t> (award) based on the parties’ respective rights and obligations and internationally enforceable as an award </a:t>
            </a:r>
            <a:r>
              <a:rPr lang="fr-CH" altLang="en-US" sz="2000" u="sng">
                <a:ea typeface="ＭＳ Ｐゴシック" charset="-128"/>
              </a:rPr>
              <a:t>under New York Convention</a:t>
            </a:r>
            <a:r>
              <a:rPr lang="fr-CH" altLang="en-US" sz="2000">
                <a:ea typeface="ＭＳ Ｐゴシック" charset="-128"/>
              </a:rPr>
              <a:t>.  Arbitration constitutes a private alternative to court litigation. </a:t>
            </a:r>
          </a:p>
          <a:p>
            <a:pPr>
              <a:lnSpc>
                <a:spcPts val="800"/>
              </a:lnSpc>
              <a:spcBef>
                <a:spcPct val="0"/>
              </a:spcBef>
            </a:pPr>
            <a:endParaRPr lang="fr-CH" altLang="en-US" sz="2000" b="1" i="1">
              <a:ea typeface="ＭＳ Ｐゴシック" charset="-128"/>
            </a:endParaRPr>
          </a:p>
          <a:p>
            <a:r>
              <a:rPr lang="fr-CH" altLang="en-US" sz="2000" b="1" i="1">
                <a:ea typeface="ＭＳ Ｐゴシック" charset="-128"/>
              </a:rPr>
              <a:t>Expert Determination</a:t>
            </a:r>
            <a:r>
              <a:rPr lang="fr-CH" altLang="en-US" sz="2000">
                <a:ea typeface="ＭＳ Ｐゴシック" charset="-128"/>
              </a:rPr>
              <a:t>: a consensual procedure in which the parties submit a </a:t>
            </a:r>
            <a:r>
              <a:rPr lang="fr-CH" altLang="en-US" sz="2000" u="sng">
                <a:ea typeface="ＭＳ Ｐゴシック" charset="-128"/>
              </a:rPr>
              <a:t>specific matter</a:t>
            </a:r>
            <a:r>
              <a:rPr lang="fr-CH" altLang="en-US" sz="2000">
                <a:ea typeface="ＭＳ Ｐゴシック" charset="-128"/>
              </a:rPr>
              <a:t> (e.g. technical question) to one or more experts who make a </a:t>
            </a:r>
            <a:r>
              <a:rPr lang="fr-CH" altLang="en-US" sz="2000" u="sng">
                <a:ea typeface="ＭＳ Ｐゴシック" charset="-128"/>
              </a:rPr>
              <a:t>determination</a:t>
            </a:r>
            <a:r>
              <a:rPr lang="fr-CH" altLang="en-US" sz="2000">
                <a:ea typeface="ＭＳ Ｐゴシック" charset="-128"/>
              </a:rPr>
              <a:t> on the matter, which can be binding unless the parties have agreed otherwise.</a:t>
            </a:r>
            <a:r>
              <a:rPr lang="en-US" altLang="en-US" sz="2000">
                <a:ea typeface="ＭＳ Ｐゴシック" charset="-128"/>
              </a:rPr>
              <a:t> </a:t>
            </a:r>
            <a:endParaRPr lang="fr-CH" altLang="en-US" sz="2000">
              <a:ea typeface="ＭＳ Ｐゴシック" charset="-128"/>
            </a:endParaRPr>
          </a:p>
          <a:p>
            <a:pPr lvl="1"/>
            <a:endParaRPr lang="en-GB" altLang="en-US" sz="2000">
              <a:solidFill>
                <a:srgbClr val="202022"/>
              </a:solidFill>
              <a:ea typeface="ＭＳ Ｐゴシック"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74638"/>
            <a:ext cx="8915400" cy="777875"/>
          </a:xfrm>
        </p:spPr>
        <p:txBody>
          <a:bodyPr/>
          <a:lstStyle/>
          <a:p>
            <a:pPr algn="ctr"/>
            <a:r>
              <a:rPr lang="fr-CH" altLang="en-US" sz="3200" smtClean="0"/>
              <a:t>Routes to WIPO ADR</a:t>
            </a:r>
            <a:endParaRPr lang="en-US" altLang="en-US" sz="3200" smtClean="0"/>
          </a:p>
        </p:txBody>
      </p:sp>
      <p:sp>
        <p:nvSpPr>
          <p:cNvPr id="6147" name="Rectangle 3"/>
          <p:cNvSpPr>
            <a:spLocks noGrp="1" noChangeArrowheads="1"/>
          </p:cNvSpPr>
          <p:nvPr>
            <p:ph type="body" idx="1"/>
          </p:nvPr>
        </p:nvSpPr>
        <p:spPr>
          <a:xfrm>
            <a:off x="495300" y="1125538"/>
            <a:ext cx="8915400" cy="5399087"/>
          </a:xfrm>
        </p:spPr>
        <p:txBody>
          <a:bodyPr/>
          <a:lstStyle/>
          <a:p>
            <a:pPr eaLnBrk="1" hangingPunct="1">
              <a:spcBef>
                <a:spcPts val="300"/>
              </a:spcBef>
            </a:pPr>
            <a:r>
              <a:rPr lang="en-US" altLang="en-US" sz="2200" smtClean="0"/>
              <a:t>ADR contract clause electing WIPO Rules administered by WIPO Center</a:t>
            </a:r>
          </a:p>
          <a:p>
            <a:pPr lvl="1" eaLnBrk="1" hangingPunct="1">
              <a:spcBef>
                <a:spcPts val="300"/>
              </a:spcBef>
              <a:spcAft>
                <a:spcPts val="1200"/>
              </a:spcAft>
            </a:pPr>
            <a:r>
              <a:rPr lang="en-US" altLang="en-US" sz="2200" smtClean="0"/>
              <a:t>WIPO Rules updated in 2014</a:t>
            </a:r>
          </a:p>
          <a:p>
            <a:pPr>
              <a:spcAft>
                <a:spcPts val="1200"/>
              </a:spcAft>
            </a:pPr>
            <a:r>
              <a:rPr lang="en-US" altLang="en-US" sz="2200" smtClean="0"/>
              <a:t>Submission agreements for non-contractual disputes</a:t>
            </a:r>
          </a:p>
          <a:p>
            <a:pPr>
              <a:spcAft>
                <a:spcPts val="1200"/>
              </a:spcAft>
            </a:pPr>
            <a:r>
              <a:rPr lang="en-US" altLang="en-US" sz="2200" smtClean="0"/>
              <a:t>Court referrals</a:t>
            </a:r>
          </a:p>
          <a:p>
            <a:pPr>
              <a:spcAft>
                <a:spcPts val="600"/>
              </a:spcAft>
            </a:pPr>
            <a:r>
              <a:rPr lang="en-US" altLang="en-US" sz="2200" smtClean="0"/>
              <a:t>Model clauses: </a:t>
            </a:r>
            <a:r>
              <a:rPr lang="en-US" altLang="en-US" sz="2200" smtClean="0">
                <a:hlinkClick r:id="rId2"/>
              </a:rPr>
              <a:t>www.wipo.int/amc/en/clauses/index.html</a:t>
            </a:r>
            <a:r>
              <a:rPr lang="en-US" altLang="en-US" sz="2200" smtClean="0"/>
              <a:t> </a:t>
            </a:r>
          </a:p>
          <a:p>
            <a:pPr lvl="1">
              <a:spcBef>
                <a:spcPts val="300"/>
              </a:spcBef>
              <a:spcAft>
                <a:spcPts val="300"/>
              </a:spcAft>
            </a:pPr>
            <a:r>
              <a:rPr lang="en-US" altLang="en-US" sz="2200" smtClean="0"/>
              <a:t>Parties can shape the process via the clause (e.g., location, language, law, extent of discovery)</a:t>
            </a:r>
          </a:p>
          <a:p>
            <a:pPr lvl="1">
              <a:spcAft>
                <a:spcPts val="1200"/>
              </a:spcAft>
            </a:pPr>
            <a:r>
              <a:rPr lang="en-US" altLang="en-US" sz="2200" smtClean="0"/>
              <a:t>Allows for combination of procedures (e.g., mediation followed by expedited arbitration)</a:t>
            </a:r>
          </a:p>
          <a:p>
            <a:endParaRPr lang="en-US" altLang="en-US"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368300" y="333375"/>
            <a:ext cx="8915400" cy="738188"/>
          </a:xfrm>
        </p:spPr>
        <p:txBody>
          <a:bodyPr/>
          <a:lstStyle/>
          <a:p>
            <a:pPr algn="ctr" eaLnBrk="1" hangingPunct="1"/>
            <a:r>
              <a:rPr lang="en-US" altLang="en-US" sz="3200" smtClean="0">
                <a:ea typeface="Arial Unicode MS" pitchFamily="34" charset="-128"/>
                <a:cs typeface="Arial Unicode MS" pitchFamily="34" charset="-128"/>
              </a:rPr>
              <a:t>WIPO ADR Options</a:t>
            </a:r>
          </a:p>
        </p:txBody>
      </p:sp>
      <p:sp>
        <p:nvSpPr>
          <p:cNvPr id="343042" name="Rectangle 2"/>
          <p:cNvSpPr>
            <a:spLocks noChangeArrowheads="1"/>
          </p:cNvSpPr>
          <p:nvPr/>
        </p:nvSpPr>
        <p:spPr bwMode="auto">
          <a:xfrm>
            <a:off x="849313" y="1382713"/>
            <a:ext cx="8424862" cy="4494212"/>
          </a:xfrm>
          <a:prstGeom prst="rect">
            <a:avLst/>
          </a:prstGeom>
          <a:gradFill rotWithShape="1">
            <a:gsLst>
              <a:gs pos="0">
                <a:srgbClr val="EDEDED"/>
              </a:gs>
              <a:gs pos="64999">
                <a:srgbClr val="D0D0D0"/>
              </a:gs>
              <a:gs pos="100000">
                <a:srgbClr val="BCBCBC"/>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defRPr/>
            </a:pPr>
            <a:endParaRPr lang="en-US" altLang="en-US" sz="1500" smtClean="0">
              <a:solidFill>
                <a:srgbClr val="000000"/>
              </a:solidFill>
              <a:ea typeface="ＭＳ Ｐゴシック" charset="-128"/>
            </a:endParaRPr>
          </a:p>
        </p:txBody>
      </p:sp>
      <p:grpSp>
        <p:nvGrpSpPr>
          <p:cNvPr id="7172" name="Group 4"/>
          <p:cNvGrpSpPr>
            <a:grpSpLocks/>
          </p:cNvGrpSpPr>
          <p:nvPr/>
        </p:nvGrpSpPr>
        <p:grpSpPr bwMode="auto">
          <a:xfrm>
            <a:off x="5187950" y="3778250"/>
            <a:ext cx="2136775" cy="557213"/>
            <a:chOff x="3697" y="2536"/>
            <a:chExt cx="1542" cy="368"/>
          </a:xfrm>
        </p:grpSpPr>
        <p:sp>
          <p:nvSpPr>
            <p:cNvPr id="7203" name="Rectangle 5"/>
            <p:cNvSpPr>
              <a:spLocks noChangeArrowheads="1"/>
            </p:cNvSpPr>
            <p:nvPr/>
          </p:nvSpPr>
          <p:spPr bwMode="auto">
            <a:xfrm>
              <a:off x="3697" y="2536"/>
              <a:ext cx="1542" cy="362"/>
            </a:xfrm>
            <a:prstGeom prst="rect">
              <a:avLst/>
            </a:prstGeom>
            <a:solidFill>
              <a:srgbClr val="D4DBE3"/>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endParaRPr lang="en-US" altLang="en-US" sz="1500">
                <a:ea typeface="ＭＳ Ｐゴシック" charset="-128"/>
              </a:endParaRPr>
            </a:p>
          </p:txBody>
        </p:sp>
        <p:sp>
          <p:nvSpPr>
            <p:cNvPr id="7204" name="Text Box 6"/>
            <p:cNvSpPr txBox="1">
              <a:spLocks noChangeArrowheads="1"/>
            </p:cNvSpPr>
            <p:nvPr/>
          </p:nvSpPr>
          <p:spPr bwMode="auto">
            <a:xfrm>
              <a:off x="3697" y="2536"/>
              <a:ext cx="771" cy="368"/>
            </a:xfrm>
            <a:prstGeom prst="rect">
              <a:avLst/>
            </a:prstGeom>
            <a:solidFill>
              <a:srgbClr val="D4DBE3"/>
            </a:solidFill>
            <a:ln w="3175">
              <a:solidFill>
                <a:schemeClr val="tx1"/>
              </a:solidFill>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Expedited Arbitration</a:t>
              </a:r>
            </a:p>
          </p:txBody>
        </p:sp>
        <p:sp>
          <p:nvSpPr>
            <p:cNvPr id="7205" name="Text Box 7"/>
            <p:cNvSpPr txBox="1">
              <a:spLocks noChangeArrowheads="1"/>
            </p:cNvSpPr>
            <p:nvPr/>
          </p:nvSpPr>
          <p:spPr bwMode="auto">
            <a:xfrm>
              <a:off x="4468" y="2536"/>
              <a:ext cx="771" cy="368"/>
            </a:xfrm>
            <a:prstGeom prst="rect">
              <a:avLst/>
            </a:prstGeom>
            <a:solidFill>
              <a:srgbClr val="D4DBE3"/>
            </a:solidFill>
            <a:ln w="3175">
              <a:solidFill>
                <a:schemeClr val="tx1"/>
              </a:solidFill>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Arbitration</a:t>
              </a:r>
            </a:p>
            <a:p>
              <a:pPr algn="ctr" eaLnBrk="1" hangingPunct="1">
                <a:spcBef>
                  <a:spcPct val="0"/>
                </a:spcBef>
                <a:buFontTx/>
                <a:buNone/>
              </a:pPr>
              <a:endParaRPr kumimoji="1" lang="en-US" altLang="en-US" sz="1500">
                <a:ea typeface="ＭＳ Ｐゴシック" charset="-128"/>
              </a:endParaRPr>
            </a:p>
          </p:txBody>
        </p:sp>
      </p:grpSp>
      <p:sp>
        <p:nvSpPr>
          <p:cNvPr id="7173" name="Text Box 8"/>
          <p:cNvSpPr txBox="1">
            <a:spLocks noChangeArrowheads="1"/>
          </p:cNvSpPr>
          <p:nvPr/>
        </p:nvSpPr>
        <p:spPr bwMode="auto">
          <a:xfrm>
            <a:off x="2947988" y="1498600"/>
            <a:ext cx="2114550" cy="784225"/>
          </a:xfrm>
          <a:prstGeom prst="rect">
            <a:avLst/>
          </a:prstGeom>
          <a:solidFill>
            <a:srgbClr val="D4DBE3"/>
          </a:solidFill>
          <a:ln w="3175">
            <a:solidFill>
              <a:schemeClr val="tx1"/>
            </a:solidFill>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WIPO Contract Clause/ Submission Agreement</a:t>
            </a:r>
          </a:p>
        </p:txBody>
      </p:sp>
      <p:sp>
        <p:nvSpPr>
          <p:cNvPr id="7174" name="Text Box 9"/>
          <p:cNvSpPr txBox="1">
            <a:spLocks noChangeArrowheads="1"/>
          </p:cNvSpPr>
          <p:nvPr/>
        </p:nvSpPr>
        <p:spPr bwMode="auto">
          <a:xfrm>
            <a:off x="955675" y="3770313"/>
            <a:ext cx="1447800" cy="557212"/>
          </a:xfrm>
          <a:prstGeom prst="rect">
            <a:avLst/>
          </a:prstGeom>
          <a:solidFill>
            <a:srgbClr val="D4DBE3"/>
          </a:solidFill>
          <a:ln w="3175">
            <a:solidFill>
              <a:schemeClr val="tx1"/>
            </a:solidFill>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Expert Determination</a:t>
            </a:r>
          </a:p>
        </p:txBody>
      </p:sp>
      <p:sp>
        <p:nvSpPr>
          <p:cNvPr id="7175" name="Text Box 10"/>
          <p:cNvSpPr txBox="1">
            <a:spLocks noChangeArrowheads="1"/>
          </p:cNvSpPr>
          <p:nvPr/>
        </p:nvSpPr>
        <p:spPr bwMode="auto">
          <a:xfrm>
            <a:off x="955675" y="5218113"/>
            <a:ext cx="1447800" cy="323850"/>
          </a:xfrm>
          <a:prstGeom prst="rect">
            <a:avLst/>
          </a:prstGeom>
          <a:solidFill>
            <a:srgbClr val="D4DBE3"/>
          </a:solidFill>
          <a:ln w="3175">
            <a:solidFill>
              <a:schemeClr val="tx1"/>
            </a:solidFill>
            <a:prstDash val="lgDash"/>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Determination</a:t>
            </a:r>
          </a:p>
        </p:txBody>
      </p:sp>
      <p:sp>
        <p:nvSpPr>
          <p:cNvPr id="7176" name="Text Box 11"/>
          <p:cNvSpPr txBox="1">
            <a:spLocks noChangeArrowheads="1"/>
          </p:cNvSpPr>
          <p:nvPr/>
        </p:nvSpPr>
        <p:spPr bwMode="auto">
          <a:xfrm>
            <a:off x="2946400" y="2632075"/>
            <a:ext cx="2114550" cy="323850"/>
          </a:xfrm>
          <a:prstGeom prst="rect">
            <a:avLst/>
          </a:prstGeom>
          <a:solidFill>
            <a:srgbClr val="D4DBE3"/>
          </a:solidFill>
          <a:ln w="3175">
            <a:solidFill>
              <a:schemeClr val="tx1"/>
            </a:solidFill>
            <a:prstDash val="lgDash"/>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(Negotiation)</a:t>
            </a:r>
          </a:p>
        </p:txBody>
      </p:sp>
      <p:sp>
        <p:nvSpPr>
          <p:cNvPr id="7177" name="Text Box 12"/>
          <p:cNvSpPr txBox="1">
            <a:spLocks noChangeArrowheads="1"/>
          </p:cNvSpPr>
          <p:nvPr/>
        </p:nvSpPr>
        <p:spPr bwMode="auto">
          <a:xfrm>
            <a:off x="2946400" y="3248025"/>
            <a:ext cx="2114550" cy="323850"/>
          </a:xfrm>
          <a:prstGeom prst="rect">
            <a:avLst/>
          </a:prstGeom>
          <a:solidFill>
            <a:srgbClr val="D4DBE3"/>
          </a:solidFill>
          <a:ln w="3175">
            <a:solidFill>
              <a:schemeClr val="tx1"/>
            </a:solidFill>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Mediation</a:t>
            </a:r>
          </a:p>
        </p:txBody>
      </p:sp>
      <p:sp>
        <p:nvSpPr>
          <p:cNvPr id="7178" name="Text Box 13"/>
          <p:cNvSpPr txBox="1">
            <a:spLocks noChangeArrowheads="1"/>
          </p:cNvSpPr>
          <p:nvPr/>
        </p:nvSpPr>
        <p:spPr bwMode="auto">
          <a:xfrm>
            <a:off x="5502275" y="5218113"/>
            <a:ext cx="1508125" cy="323850"/>
          </a:xfrm>
          <a:prstGeom prst="rect">
            <a:avLst/>
          </a:prstGeom>
          <a:solidFill>
            <a:srgbClr val="D4DBE3"/>
          </a:solidFill>
          <a:ln w="3175">
            <a:solidFill>
              <a:schemeClr val="tx1"/>
            </a:solidFill>
            <a:prstDash val="lgDash"/>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Award</a:t>
            </a:r>
          </a:p>
        </p:txBody>
      </p:sp>
      <p:cxnSp>
        <p:nvCxnSpPr>
          <p:cNvPr id="7179" name="AutoShape 14"/>
          <p:cNvCxnSpPr>
            <a:cxnSpLocks noChangeShapeType="1"/>
            <a:stCxn id="7176" idx="3"/>
            <a:endCxn id="7203" idx="0"/>
          </p:cNvCxnSpPr>
          <p:nvPr/>
        </p:nvCxnSpPr>
        <p:spPr bwMode="auto">
          <a:xfrm>
            <a:off x="5062538" y="2794000"/>
            <a:ext cx="1193800" cy="984250"/>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0" name="AutoShape 15"/>
          <p:cNvCxnSpPr>
            <a:cxnSpLocks noChangeShapeType="1"/>
            <a:stCxn id="7174" idx="2"/>
            <a:endCxn id="7175" idx="0"/>
          </p:cNvCxnSpPr>
          <p:nvPr/>
        </p:nvCxnSpPr>
        <p:spPr bwMode="auto">
          <a:xfrm>
            <a:off x="1679575" y="4327525"/>
            <a:ext cx="0" cy="890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1" name="AutoShape 16"/>
          <p:cNvCxnSpPr>
            <a:cxnSpLocks noChangeShapeType="1"/>
            <a:stCxn id="7177" idx="2"/>
            <a:endCxn id="7202" idx="0"/>
          </p:cNvCxnSpPr>
          <p:nvPr/>
        </p:nvCxnSpPr>
        <p:spPr bwMode="auto">
          <a:xfrm>
            <a:off x="4003675" y="3571875"/>
            <a:ext cx="1588" cy="164623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2" name="AutoShape 17"/>
          <p:cNvCxnSpPr>
            <a:cxnSpLocks noChangeShapeType="1"/>
            <a:stCxn id="7176" idx="2"/>
            <a:endCxn id="7177" idx="0"/>
          </p:cNvCxnSpPr>
          <p:nvPr/>
        </p:nvCxnSpPr>
        <p:spPr bwMode="auto">
          <a:xfrm>
            <a:off x="4003675" y="2955925"/>
            <a:ext cx="0" cy="2921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3" name="AutoShape 18"/>
          <p:cNvCxnSpPr>
            <a:cxnSpLocks noChangeShapeType="1"/>
            <a:stCxn id="7173" idx="2"/>
            <a:endCxn id="7176" idx="0"/>
          </p:cNvCxnSpPr>
          <p:nvPr/>
        </p:nvCxnSpPr>
        <p:spPr bwMode="auto">
          <a:xfrm flipH="1">
            <a:off x="4003675" y="2282825"/>
            <a:ext cx="1588" cy="3492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4" name="AutoShape 19"/>
          <p:cNvCxnSpPr>
            <a:cxnSpLocks noChangeShapeType="1"/>
            <a:stCxn id="7177" idx="1"/>
            <a:endCxn id="7174" idx="0"/>
          </p:cNvCxnSpPr>
          <p:nvPr/>
        </p:nvCxnSpPr>
        <p:spPr bwMode="auto">
          <a:xfrm rot="10800000" flipV="1">
            <a:off x="1679575" y="3409950"/>
            <a:ext cx="1266825" cy="360363"/>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5" name="AutoShape 20"/>
          <p:cNvCxnSpPr>
            <a:cxnSpLocks noChangeShapeType="1"/>
            <a:stCxn id="7176" idx="1"/>
            <a:endCxn id="7174" idx="0"/>
          </p:cNvCxnSpPr>
          <p:nvPr/>
        </p:nvCxnSpPr>
        <p:spPr bwMode="auto">
          <a:xfrm rot="10800000" flipV="1">
            <a:off x="1679575" y="2794000"/>
            <a:ext cx="1266825" cy="976313"/>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6" name="AutoShape 21"/>
          <p:cNvCxnSpPr>
            <a:cxnSpLocks noChangeShapeType="1"/>
            <a:stCxn id="7177" idx="3"/>
            <a:endCxn id="7203" idx="0"/>
          </p:cNvCxnSpPr>
          <p:nvPr/>
        </p:nvCxnSpPr>
        <p:spPr bwMode="auto">
          <a:xfrm>
            <a:off x="5062538" y="3409950"/>
            <a:ext cx="1193800" cy="368300"/>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7" name="AutoShape 22"/>
          <p:cNvCxnSpPr>
            <a:cxnSpLocks noChangeShapeType="1"/>
            <a:stCxn id="7203" idx="2"/>
            <a:endCxn id="7201" idx="0"/>
          </p:cNvCxnSpPr>
          <p:nvPr/>
        </p:nvCxnSpPr>
        <p:spPr bwMode="auto">
          <a:xfrm rot="5400000">
            <a:off x="4920456" y="3882232"/>
            <a:ext cx="892175" cy="1779588"/>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8" name="AutoShape 23"/>
          <p:cNvCxnSpPr>
            <a:cxnSpLocks noChangeShapeType="1"/>
            <a:stCxn id="7174" idx="2"/>
            <a:endCxn id="7200" idx="0"/>
          </p:cNvCxnSpPr>
          <p:nvPr/>
        </p:nvCxnSpPr>
        <p:spPr bwMode="auto">
          <a:xfrm rot="16200000" flipH="1">
            <a:off x="2160588" y="3846512"/>
            <a:ext cx="890588" cy="1852613"/>
          </a:xfrm>
          <a:prstGeom prst="bentConnector3">
            <a:avLst>
              <a:gd name="adj1" fmla="val 49917"/>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9" name="AutoShape 24"/>
          <p:cNvCxnSpPr>
            <a:cxnSpLocks noChangeShapeType="1"/>
            <a:stCxn id="7203" idx="2"/>
            <a:endCxn id="7178" idx="0"/>
          </p:cNvCxnSpPr>
          <p:nvPr/>
        </p:nvCxnSpPr>
        <p:spPr bwMode="auto">
          <a:xfrm>
            <a:off x="6256338" y="4325938"/>
            <a:ext cx="0" cy="892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90" name="AutoShape 25"/>
          <p:cNvCxnSpPr>
            <a:cxnSpLocks noChangeShapeType="1"/>
            <a:stCxn id="7174" idx="3"/>
            <a:endCxn id="7203" idx="1"/>
          </p:cNvCxnSpPr>
          <p:nvPr/>
        </p:nvCxnSpPr>
        <p:spPr bwMode="auto">
          <a:xfrm>
            <a:off x="2403475" y="4049713"/>
            <a:ext cx="2784475"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7191" name="Group 26"/>
          <p:cNvGrpSpPr>
            <a:grpSpLocks/>
          </p:cNvGrpSpPr>
          <p:nvPr/>
        </p:nvGrpSpPr>
        <p:grpSpPr bwMode="auto">
          <a:xfrm>
            <a:off x="3281363" y="5218113"/>
            <a:ext cx="1447800" cy="323850"/>
            <a:chOff x="2562" y="3339"/>
            <a:chExt cx="1044" cy="212"/>
          </a:xfrm>
        </p:grpSpPr>
        <p:sp>
          <p:nvSpPr>
            <p:cNvPr id="7200" name="Rectangle 27"/>
            <p:cNvSpPr>
              <a:spLocks noChangeArrowheads="1"/>
            </p:cNvSpPr>
            <p:nvPr/>
          </p:nvSpPr>
          <p:spPr bwMode="auto">
            <a:xfrm>
              <a:off x="2608" y="3339"/>
              <a:ext cx="272" cy="182"/>
            </a:xfrm>
            <a:prstGeom prst="rect">
              <a:avLst/>
            </a:prstGeom>
            <a:solidFill>
              <a:srgbClr val="D4DBE3"/>
            </a:solidFill>
            <a:ln w="9525">
              <a:solidFill>
                <a:schemeClr val="tx1"/>
              </a:solidFill>
              <a:prstDash val="lgDash"/>
              <a:miter lim="800000"/>
              <a:headEnd/>
              <a:tailEnd/>
            </a:ln>
          </p:spPr>
          <p:txBody>
            <a:bodyPr wrap="none" anchor="ct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endParaRPr lang="en-US" altLang="en-US" sz="1500">
                <a:ea typeface="ＭＳ Ｐゴシック" charset="-128"/>
              </a:endParaRPr>
            </a:p>
          </p:txBody>
        </p:sp>
        <p:sp>
          <p:nvSpPr>
            <p:cNvPr id="7201" name="Rectangle 28"/>
            <p:cNvSpPr>
              <a:spLocks noChangeArrowheads="1"/>
            </p:cNvSpPr>
            <p:nvPr/>
          </p:nvSpPr>
          <p:spPr bwMode="auto">
            <a:xfrm>
              <a:off x="3288" y="3339"/>
              <a:ext cx="272" cy="182"/>
            </a:xfrm>
            <a:prstGeom prst="rect">
              <a:avLst/>
            </a:prstGeom>
            <a:solidFill>
              <a:srgbClr val="D4DBE3"/>
            </a:solidFill>
            <a:ln w="9525">
              <a:solidFill>
                <a:schemeClr val="tx1"/>
              </a:solidFill>
              <a:prstDash val="lgDash"/>
              <a:miter lim="800000"/>
              <a:headEnd/>
              <a:tailEnd/>
            </a:ln>
          </p:spPr>
          <p:txBody>
            <a:bodyPr wrap="none" anchor="ct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endParaRPr lang="en-US" altLang="en-US" sz="1500">
                <a:ea typeface="ＭＳ Ｐゴシック" charset="-128"/>
              </a:endParaRPr>
            </a:p>
          </p:txBody>
        </p:sp>
        <p:sp>
          <p:nvSpPr>
            <p:cNvPr id="7202" name="Text Box 29"/>
            <p:cNvSpPr txBox="1">
              <a:spLocks noChangeArrowheads="1"/>
            </p:cNvSpPr>
            <p:nvPr/>
          </p:nvSpPr>
          <p:spPr bwMode="auto">
            <a:xfrm>
              <a:off x="2562" y="3339"/>
              <a:ext cx="1044" cy="212"/>
            </a:xfrm>
            <a:prstGeom prst="rect">
              <a:avLst/>
            </a:prstGeom>
            <a:solidFill>
              <a:srgbClr val="D4DBE3"/>
            </a:solidFill>
            <a:ln w="3175">
              <a:solidFill>
                <a:schemeClr val="tx1"/>
              </a:solidFill>
              <a:prstDash val="lgDash"/>
              <a:miter lim="800000"/>
              <a:headEnd/>
              <a:tailEnd/>
            </a:ln>
          </p:spPr>
          <p:txBody>
            <a:bodyPr lIns="91436" tIns="45719" rIns="91436" bIns="45719">
              <a:spAutoFit/>
            </a:bodyPr>
            <a:lstStyle>
              <a:lvl1pPr eaLnBrk="0" hangingPunct="0">
                <a:spcBef>
                  <a:spcPct val="20000"/>
                </a:spcBef>
                <a:buBlip>
                  <a:blip r:embed="rId2"/>
                </a:buBlip>
                <a:defRPr sz="2400">
                  <a:solidFill>
                    <a:schemeClr val="tx1"/>
                  </a:solidFill>
                  <a:latin typeface="Arial" charset="0"/>
                  <a:cs typeface="Arial" charset="0"/>
                </a:defRPr>
              </a:lvl1pPr>
              <a:lvl2pPr marL="37931725" indent="-37474525"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0"/>
                </a:spcBef>
                <a:buFontTx/>
                <a:buNone/>
              </a:pPr>
              <a:r>
                <a:rPr kumimoji="1" lang="en-US" altLang="en-US" sz="1500">
                  <a:ea typeface="ＭＳ Ｐゴシック" charset="-128"/>
                </a:rPr>
                <a:t>Settlement</a:t>
              </a:r>
            </a:p>
          </p:txBody>
        </p:sp>
      </p:grpSp>
      <p:sp>
        <p:nvSpPr>
          <p:cNvPr id="343070" name="Text Box 30"/>
          <p:cNvSpPr txBox="1">
            <a:spLocks noChangeArrowheads="1"/>
          </p:cNvSpPr>
          <p:nvPr/>
        </p:nvSpPr>
        <p:spPr bwMode="auto">
          <a:xfrm>
            <a:off x="7618413" y="1758950"/>
            <a:ext cx="1571625" cy="557213"/>
          </a:xfrm>
          <a:prstGeom prst="rect">
            <a:avLst/>
          </a:prstGeom>
          <a:noFill/>
          <a:ln>
            <a:noFill/>
          </a:ln>
          <a:effectLst/>
          <a:extLst/>
        </p:spPr>
        <p:txBody>
          <a:bodyPr lIns="91436" tIns="45719" rIns="91436" bIns="45719">
            <a:spAutoFit/>
          </a:bodyPr>
          <a:lstStyle/>
          <a:p>
            <a:pPr algn="ctr">
              <a:defRPr/>
            </a:pPr>
            <a:r>
              <a:rPr kumimoji="1" lang="en-US" altLang="en-US" sz="1500" dirty="0">
                <a:solidFill>
                  <a:schemeClr val="accent1">
                    <a:lumMod val="25000"/>
                  </a:schemeClr>
                </a:solidFill>
                <a:cs typeface="ＭＳ Ｐゴシック" charset="-128"/>
              </a:rPr>
              <a:t>Party Agreement</a:t>
            </a:r>
          </a:p>
        </p:txBody>
      </p:sp>
      <p:sp>
        <p:nvSpPr>
          <p:cNvPr id="343071" name="Text Box 31"/>
          <p:cNvSpPr txBox="1">
            <a:spLocks noChangeArrowheads="1"/>
          </p:cNvSpPr>
          <p:nvPr/>
        </p:nvSpPr>
        <p:spPr bwMode="auto">
          <a:xfrm>
            <a:off x="7640638" y="5191125"/>
            <a:ext cx="1571625" cy="320675"/>
          </a:xfrm>
          <a:prstGeom prst="rect">
            <a:avLst/>
          </a:prstGeom>
          <a:noFill/>
          <a:ln>
            <a:noFill/>
          </a:ln>
          <a:effectLst/>
          <a:extLst/>
        </p:spPr>
        <p:txBody>
          <a:bodyPr lIns="91436" tIns="45719" rIns="91436" bIns="45719">
            <a:spAutoFit/>
          </a:bodyPr>
          <a:lstStyle/>
          <a:p>
            <a:pPr algn="ctr">
              <a:defRPr/>
            </a:pPr>
            <a:r>
              <a:rPr kumimoji="1" lang="en-US" altLang="en-US" sz="1500" dirty="0">
                <a:solidFill>
                  <a:schemeClr val="accent1">
                    <a:lumMod val="25000"/>
                  </a:schemeClr>
                </a:solidFill>
                <a:cs typeface="ＭＳ Ｐゴシック" charset="-128"/>
              </a:rPr>
              <a:t>Outcome</a:t>
            </a:r>
          </a:p>
        </p:txBody>
      </p:sp>
      <p:sp>
        <p:nvSpPr>
          <p:cNvPr id="343072" name="Text Box 32"/>
          <p:cNvSpPr txBox="1">
            <a:spLocks noChangeArrowheads="1"/>
          </p:cNvSpPr>
          <p:nvPr/>
        </p:nvSpPr>
        <p:spPr bwMode="auto">
          <a:xfrm>
            <a:off x="7640638" y="3749675"/>
            <a:ext cx="1571625" cy="320675"/>
          </a:xfrm>
          <a:prstGeom prst="rect">
            <a:avLst/>
          </a:prstGeom>
          <a:noFill/>
          <a:ln>
            <a:noFill/>
          </a:ln>
          <a:effectLst/>
          <a:extLst/>
        </p:spPr>
        <p:txBody>
          <a:bodyPr lIns="91436" tIns="45719" rIns="91436" bIns="45719">
            <a:spAutoFit/>
          </a:bodyPr>
          <a:lstStyle/>
          <a:p>
            <a:pPr algn="ctr">
              <a:defRPr/>
            </a:pPr>
            <a:r>
              <a:rPr kumimoji="1" lang="en-US" altLang="en-US" sz="1500" dirty="0">
                <a:solidFill>
                  <a:schemeClr val="accent1">
                    <a:lumMod val="25000"/>
                  </a:schemeClr>
                </a:solidFill>
                <a:cs typeface="ＭＳ Ｐゴシック" charset="-128"/>
              </a:rPr>
              <a:t>Procedure</a:t>
            </a:r>
          </a:p>
        </p:txBody>
      </p:sp>
      <p:sp>
        <p:nvSpPr>
          <p:cNvPr id="343073" name="Text Box 33"/>
          <p:cNvSpPr txBox="1">
            <a:spLocks noChangeArrowheads="1"/>
          </p:cNvSpPr>
          <p:nvPr/>
        </p:nvSpPr>
        <p:spPr bwMode="auto">
          <a:xfrm>
            <a:off x="7640638" y="2651125"/>
            <a:ext cx="1571625" cy="320675"/>
          </a:xfrm>
          <a:prstGeom prst="rect">
            <a:avLst/>
          </a:prstGeom>
          <a:noFill/>
          <a:ln>
            <a:noFill/>
          </a:ln>
          <a:effectLst/>
          <a:extLst/>
        </p:spPr>
        <p:txBody>
          <a:bodyPr lIns="91436" tIns="45719" rIns="91436" bIns="45719">
            <a:spAutoFit/>
          </a:bodyPr>
          <a:lstStyle/>
          <a:p>
            <a:pPr algn="ctr">
              <a:defRPr/>
            </a:pPr>
            <a:r>
              <a:rPr kumimoji="1" lang="en-US" altLang="en-US" sz="1500" dirty="0">
                <a:solidFill>
                  <a:schemeClr val="accent1">
                    <a:lumMod val="25000"/>
                  </a:schemeClr>
                </a:solidFill>
                <a:cs typeface="ＭＳ Ｐゴシック" charset="-128"/>
              </a:rPr>
              <a:t>First Step</a:t>
            </a:r>
          </a:p>
        </p:txBody>
      </p:sp>
      <p:sp>
        <p:nvSpPr>
          <p:cNvPr id="343074" name="Line 34"/>
          <p:cNvSpPr>
            <a:spLocks noChangeShapeType="1"/>
          </p:cNvSpPr>
          <p:nvPr/>
        </p:nvSpPr>
        <p:spPr bwMode="auto">
          <a:xfrm>
            <a:off x="7513638" y="2444750"/>
            <a:ext cx="1760537" cy="1588"/>
          </a:xfrm>
          <a:prstGeom prst="line">
            <a:avLst/>
          </a:prstGeom>
          <a:noFill/>
          <a:ln w="9525">
            <a:solidFill>
              <a:schemeClr val="tx1"/>
            </a:solidFill>
            <a:prstDash val="lgDash"/>
            <a:round/>
            <a:headEnd/>
            <a:tailEnd/>
          </a:ln>
          <a:effectLst/>
          <a:extLst/>
        </p:spPr>
        <p:txBody>
          <a:bodyPr anchor="ctr">
            <a:spAutoFit/>
          </a:bodyPr>
          <a:lstStyle/>
          <a:p>
            <a:pPr algn="ctr">
              <a:spcBef>
                <a:spcPct val="50000"/>
              </a:spcBef>
              <a:defRPr/>
            </a:pPr>
            <a:endParaRPr lang="en-SG" sz="1500">
              <a:solidFill>
                <a:schemeClr val="accent1">
                  <a:lumMod val="25000"/>
                </a:schemeClr>
              </a:solidFill>
              <a:cs typeface="ＭＳ Ｐゴシック" charset="-128"/>
            </a:endParaRPr>
          </a:p>
        </p:txBody>
      </p:sp>
      <p:sp>
        <p:nvSpPr>
          <p:cNvPr id="343075" name="Line 35"/>
          <p:cNvSpPr>
            <a:spLocks noChangeShapeType="1"/>
          </p:cNvSpPr>
          <p:nvPr/>
        </p:nvSpPr>
        <p:spPr bwMode="auto">
          <a:xfrm>
            <a:off x="7513638" y="1484313"/>
            <a:ext cx="1587" cy="4392612"/>
          </a:xfrm>
          <a:prstGeom prst="line">
            <a:avLst/>
          </a:prstGeom>
          <a:noFill/>
          <a:ln w="25400">
            <a:solidFill>
              <a:srgbClr val="DAEDE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anchor="ctr">
            <a:spAutoFit/>
          </a:bodyPr>
          <a:lstStyle/>
          <a:p>
            <a:pPr>
              <a:defRPr/>
            </a:pPr>
            <a:endParaRPr lang="en-SG"/>
          </a:p>
        </p:txBody>
      </p:sp>
      <p:sp>
        <p:nvSpPr>
          <p:cNvPr id="343076" name="Line 36"/>
          <p:cNvSpPr>
            <a:spLocks noChangeShapeType="1"/>
          </p:cNvSpPr>
          <p:nvPr/>
        </p:nvSpPr>
        <p:spPr bwMode="auto">
          <a:xfrm>
            <a:off x="7523163" y="3271838"/>
            <a:ext cx="1760537" cy="1587"/>
          </a:xfrm>
          <a:prstGeom prst="line">
            <a:avLst/>
          </a:prstGeom>
          <a:noFill/>
          <a:ln w="9525">
            <a:solidFill>
              <a:schemeClr val="tx1"/>
            </a:solidFill>
            <a:prstDash val="lgDash"/>
            <a:round/>
            <a:headEnd/>
            <a:tailEnd/>
          </a:ln>
          <a:effectLst/>
          <a:extLst/>
        </p:spPr>
        <p:txBody>
          <a:bodyPr anchor="ctr">
            <a:spAutoFit/>
          </a:bodyPr>
          <a:lstStyle/>
          <a:p>
            <a:pPr algn="ctr">
              <a:spcBef>
                <a:spcPct val="50000"/>
              </a:spcBef>
              <a:defRPr/>
            </a:pPr>
            <a:endParaRPr lang="en-SG" sz="1500">
              <a:solidFill>
                <a:schemeClr val="accent1">
                  <a:lumMod val="25000"/>
                </a:schemeClr>
              </a:solidFill>
              <a:cs typeface="ＭＳ Ｐゴシック" charset="-128"/>
            </a:endParaRPr>
          </a:p>
        </p:txBody>
      </p:sp>
      <p:sp>
        <p:nvSpPr>
          <p:cNvPr id="343077" name="Line 37"/>
          <p:cNvSpPr>
            <a:spLocks noChangeShapeType="1"/>
          </p:cNvSpPr>
          <p:nvPr/>
        </p:nvSpPr>
        <p:spPr bwMode="auto">
          <a:xfrm>
            <a:off x="7513638" y="4710113"/>
            <a:ext cx="1760537" cy="1587"/>
          </a:xfrm>
          <a:prstGeom prst="line">
            <a:avLst/>
          </a:prstGeom>
          <a:noFill/>
          <a:ln w="9525">
            <a:solidFill>
              <a:schemeClr val="tx1"/>
            </a:solidFill>
            <a:prstDash val="lgDash"/>
            <a:round/>
            <a:headEnd/>
            <a:tailEnd/>
          </a:ln>
          <a:effectLst/>
          <a:extLst/>
        </p:spPr>
        <p:txBody>
          <a:bodyPr anchor="ctr">
            <a:spAutoFit/>
          </a:bodyPr>
          <a:lstStyle/>
          <a:p>
            <a:pPr algn="ctr">
              <a:spcBef>
                <a:spcPct val="50000"/>
              </a:spcBef>
              <a:defRPr/>
            </a:pPr>
            <a:endParaRPr lang="en-SG" sz="1500">
              <a:solidFill>
                <a:schemeClr val="accent1">
                  <a:lumMod val="25000"/>
                </a:schemeClr>
              </a:solidFill>
              <a:cs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spcBef>
                <a:spcPct val="0"/>
              </a:spcBef>
              <a:buFontTx/>
              <a:buNone/>
            </a:pPr>
            <a:fld id="{8F87CF86-FFE6-4943-AF10-1CE67493C62B}" type="slidenum">
              <a:rPr lang="en-US" altLang="en-US" sz="1400"/>
              <a:pPr eaLnBrk="1" hangingPunct="1">
                <a:spcBef>
                  <a:spcPct val="0"/>
                </a:spcBef>
                <a:buFontTx/>
                <a:buNone/>
              </a:pPr>
              <a:t>6</a:t>
            </a:fld>
            <a:endParaRPr lang="en-US" altLang="en-US" sz="1400"/>
          </a:p>
        </p:txBody>
      </p:sp>
      <p:sp>
        <p:nvSpPr>
          <p:cNvPr id="8195" name="Rectangle 2"/>
          <p:cNvSpPr>
            <a:spLocks noGrp="1" noChangeArrowheads="1"/>
          </p:cNvSpPr>
          <p:nvPr>
            <p:ph type="title" idx="4294967295"/>
          </p:nvPr>
        </p:nvSpPr>
        <p:spPr>
          <a:xfrm>
            <a:off x="414338" y="333375"/>
            <a:ext cx="9080500" cy="793750"/>
          </a:xfrm>
        </p:spPr>
        <p:txBody>
          <a:bodyPr/>
          <a:lstStyle/>
          <a:p>
            <a:pPr eaLnBrk="1" hangingPunct="1">
              <a:lnSpc>
                <a:spcPct val="90000"/>
              </a:lnSpc>
            </a:pPr>
            <a:r>
              <a:rPr lang="en-US" altLang="en-US" smtClean="0"/>
              <a:t>WIPO Model Clause Example: Mediation </a:t>
            </a:r>
            <a:br>
              <a:rPr lang="en-US" altLang="en-US" smtClean="0"/>
            </a:br>
            <a:r>
              <a:rPr lang="en-US" altLang="en-US" smtClean="0"/>
              <a:t>followed by Expedited Arbitration</a:t>
            </a:r>
          </a:p>
        </p:txBody>
      </p:sp>
      <p:sp>
        <p:nvSpPr>
          <p:cNvPr id="8196" name="Rectangle 4"/>
          <p:cNvSpPr>
            <a:spLocks noChangeArrowheads="1"/>
          </p:cNvSpPr>
          <p:nvPr/>
        </p:nvSpPr>
        <p:spPr bwMode="auto">
          <a:xfrm>
            <a:off x="703263" y="1412875"/>
            <a:ext cx="8189912" cy="1582738"/>
          </a:xfrm>
          <a:prstGeom prst="rect">
            <a:avLst/>
          </a:prstGeom>
          <a:solidFill>
            <a:srgbClr val="D4DBE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buFontTx/>
              <a:buNone/>
            </a:pPr>
            <a:r>
              <a:rPr lang="en-US" altLang="en-US" sz="1600"/>
              <a:t>"</a:t>
            </a:r>
            <a:r>
              <a:rPr lang="en-US" altLang="en-US" sz="1600" b="1"/>
              <a:t>Any dispute</a:t>
            </a:r>
            <a:r>
              <a:rPr lang="en-US" altLang="en-US" sz="1600"/>
              <a:t>, controversy or claim arising under, out of or relating to this contract and any subsequent amendments of this contract, including, without limitation, its formation, validity, binding effect, interpretation, performance, breach or termination, as well as non-contractual claims, </a:t>
            </a:r>
            <a:r>
              <a:rPr lang="en-US" altLang="en-US" sz="1600" b="1"/>
              <a:t>shall be submitted to mediation in accordance with the WIPO Mediation Rules</a:t>
            </a:r>
            <a:r>
              <a:rPr lang="en-US" altLang="en-US" sz="1600"/>
              <a:t>. The place of mediation shall be </a:t>
            </a:r>
            <a:r>
              <a:rPr lang="en-US" altLang="en-US" sz="1600" b="1"/>
              <a:t>[specify place]</a:t>
            </a:r>
            <a:r>
              <a:rPr lang="en-US" altLang="en-US" sz="1600"/>
              <a:t>. The language to be used in the mediation shall be </a:t>
            </a:r>
            <a:r>
              <a:rPr lang="en-US" altLang="en-US" sz="1600" b="1"/>
              <a:t>[specify language]</a:t>
            </a:r>
            <a:r>
              <a:rPr lang="en-US" altLang="en-US" sz="1600"/>
              <a:t>”</a:t>
            </a:r>
            <a:endParaRPr lang="en-US" altLang="en-US" sz="1600" b="1"/>
          </a:p>
        </p:txBody>
      </p:sp>
      <p:sp>
        <p:nvSpPr>
          <p:cNvPr id="8197" name="Rectangle 5"/>
          <p:cNvSpPr>
            <a:spLocks noChangeArrowheads="1"/>
          </p:cNvSpPr>
          <p:nvPr/>
        </p:nvSpPr>
        <p:spPr bwMode="auto">
          <a:xfrm>
            <a:off x="703263" y="3141663"/>
            <a:ext cx="8189912" cy="2808287"/>
          </a:xfrm>
          <a:prstGeom prst="rect">
            <a:avLst/>
          </a:prstGeom>
          <a:solidFill>
            <a:srgbClr val="D4DBE3"/>
          </a:solidFill>
          <a:ln w="9525">
            <a:solidFill>
              <a:schemeClr val="tx1"/>
            </a:solidFill>
            <a:miter lim="800000"/>
            <a:headEnd/>
            <a:tailEnd/>
          </a:ln>
        </p:spPr>
        <p:txBody>
          <a:bodyPr lIns="92075" tIns="46038" rIns="92075" bIns="46038"/>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lnSpc>
                <a:spcPct val="90000"/>
              </a:lnSpc>
              <a:buFontTx/>
              <a:buNone/>
            </a:pPr>
            <a:r>
              <a:rPr lang="en-US" altLang="en-US" sz="1600" b="1"/>
              <a:t>If</a:t>
            </a:r>
            <a:r>
              <a:rPr lang="en-US" altLang="en-US" sz="1600"/>
              <a:t>, and to the extent that, </a:t>
            </a:r>
            <a:r>
              <a:rPr lang="en-US" altLang="en-US" sz="1600" b="1"/>
              <a:t>any such dispute</a:t>
            </a:r>
            <a:r>
              <a:rPr lang="en-US" altLang="en-US" sz="1600"/>
              <a:t>, controversy or claim </a:t>
            </a:r>
            <a:r>
              <a:rPr lang="en-US" altLang="en-US" sz="1600" b="1"/>
              <a:t>has not been settled pursuant to the mediation within [60][90] days of the commencement of the mediation,</a:t>
            </a:r>
            <a:r>
              <a:rPr lang="en-US" altLang="en-US" sz="1600"/>
              <a:t> it shall, </a:t>
            </a:r>
            <a:r>
              <a:rPr lang="en-US" altLang="en-US" sz="1600" b="1"/>
              <a:t>upon the filing of a Request for Arbitration by either party, be referred to and finally determined by arbitration in accordance with the WIPO Expedited Arbitration Rules</a:t>
            </a:r>
            <a:r>
              <a:rPr lang="en-US" altLang="en-US" sz="1600"/>
              <a:t>. Alternatively, if, before the expiration of the said period of [60][90] days, either party fails to participate or to continue to participate in the mediation, the dispute, controversy or claim shall, upon the filing of a Request for Arbitration by the other party, be referred to and finally determined by arbitration in accordance with the WIPO Expedited Arbitration Rules. The place of arbitration shall be </a:t>
            </a:r>
            <a:r>
              <a:rPr lang="en-US" altLang="en-US" sz="1600" b="1"/>
              <a:t>[specify place]</a:t>
            </a:r>
            <a:r>
              <a:rPr lang="en-US" altLang="en-US" sz="1600"/>
              <a:t>. The language to be used in the arbitral proceedings shall be </a:t>
            </a:r>
            <a:r>
              <a:rPr lang="en-US" altLang="en-US" sz="1600" b="1"/>
              <a:t>[specify language]</a:t>
            </a:r>
            <a:r>
              <a:rPr lang="en-US" altLang="en-US" sz="1600"/>
              <a:t>. The dispute, controversy or claim referred to arbitration shall be decided in accordance with </a:t>
            </a:r>
            <a:r>
              <a:rPr lang="en-US" altLang="en-US" sz="1600" b="1"/>
              <a:t>[specify jurisdiction]</a:t>
            </a:r>
            <a:r>
              <a:rPr lang="en-US" altLang="en-US" sz="1600"/>
              <a:t> law."</a:t>
            </a:r>
          </a:p>
        </p:txBody>
      </p:sp>
      <p:sp>
        <p:nvSpPr>
          <p:cNvPr id="8198" name="Rectangle 7"/>
          <p:cNvSpPr>
            <a:spLocks noChangeArrowheads="1"/>
          </p:cNvSpPr>
          <p:nvPr/>
        </p:nvSpPr>
        <p:spPr bwMode="auto">
          <a:xfrm>
            <a:off x="415925" y="6092825"/>
            <a:ext cx="4373563" cy="369888"/>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en-SG" altLang="en-US" sz="1800"/>
              <a:t>www.wipo.int/amc/en/clauses/index.html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0" y="333375"/>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en-US" altLang="en-US" sz="3200">
                <a:solidFill>
                  <a:srgbClr val="70899B"/>
                </a:solidFill>
                <a:ea typeface="ＭＳ Ｐゴシック" charset="-128"/>
                <a:cs typeface="Arial Unicode MS" pitchFamily="34" charset="-128"/>
              </a:rPr>
              <a:t>Why Consider ADR for IP Disputes?</a:t>
            </a:r>
          </a:p>
        </p:txBody>
      </p:sp>
      <p:sp>
        <p:nvSpPr>
          <p:cNvPr id="10243" name="Content Placeholder 2"/>
          <p:cNvSpPr txBox="1">
            <a:spLocks/>
          </p:cNvSpPr>
          <p:nvPr/>
        </p:nvSpPr>
        <p:spPr bwMode="auto">
          <a:xfrm>
            <a:off x="992188" y="1284288"/>
            <a:ext cx="7956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r>
              <a:rPr lang="en-US" altLang="en-US" sz="1800">
                <a:ea typeface="ＭＳ Ｐゴシック" charset="-128"/>
                <a:hlinkClick r:id="rId4" action="ppaction://hlinksldjump"/>
              </a:rPr>
              <a:t>Internationalization of creation/use of IP</a:t>
            </a:r>
            <a:endParaRPr lang="en-US" altLang="en-US" sz="1800">
              <a:ea typeface="ＭＳ Ｐゴシック" charset="-128"/>
            </a:endParaRPr>
          </a:p>
          <a:p>
            <a:pPr lvl="1">
              <a:buClr>
                <a:srgbClr val="990033"/>
              </a:buClr>
              <a:buFont typeface="Wingdings" pitchFamily="2" charset="2"/>
              <a:buChar char="Ø"/>
            </a:pPr>
            <a:r>
              <a:rPr lang="en-US" altLang="en-US" sz="1800">
                <a:ea typeface="ＭＳ Ｐゴシック" charset="-128"/>
              </a:rPr>
              <a:t>Calls for cross-border solutions;  </a:t>
            </a:r>
            <a:r>
              <a:rPr lang="en-US" altLang="en-US" sz="1800">
                <a:ea typeface="ＭＳ Ｐゴシック" charset="-128"/>
                <a:hlinkClick r:id="rId5" action="ppaction://hlinksldjump"/>
              </a:rPr>
              <a:t>different national laws </a:t>
            </a:r>
            <a:endParaRPr lang="en-US" altLang="en-US" sz="1800">
              <a:ea typeface="ＭＳ Ｐゴシック" charset="-128"/>
            </a:endParaRPr>
          </a:p>
          <a:p>
            <a:r>
              <a:rPr lang="en-US" altLang="en-US" sz="1800">
                <a:ea typeface="ＭＳ Ｐゴシック" charset="-128"/>
              </a:rPr>
              <a:t>Short product and market cycles</a:t>
            </a:r>
          </a:p>
          <a:p>
            <a:pPr lvl="1">
              <a:buClr>
                <a:srgbClr val="990033"/>
              </a:buClr>
              <a:buFont typeface="Wingdings" pitchFamily="2" charset="2"/>
              <a:buChar char="Ø"/>
            </a:pPr>
            <a:r>
              <a:rPr lang="en-US" altLang="en-US" sz="1800">
                <a:ea typeface="ＭＳ Ｐゴシック" charset="-128"/>
              </a:rPr>
              <a:t>Calls for time-efficient procedures</a:t>
            </a:r>
          </a:p>
          <a:p>
            <a:r>
              <a:rPr lang="en-US" altLang="en-US" sz="1800">
                <a:ea typeface="ＭＳ Ｐゴシック" charset="-128"/>
              </a:rPr>
              <a:t>Collaborative nature of IP creation and commercialization</a:t>
            </a:r>
          </a:p>
          <a:p>
            <a:pPr lvl="1">
              <a:buClr>
                <a:srgbClr val="990033"/>
              </a:buClr>
              <a:buFont typeface="Wingdings" pitchFamily="2" charset="2"/>
              <a:buChar char="Ø"/>
            </a:pPr>
            <a:r>
              <a:rPr lang="en-US" altLang="en-US" sz="1800">
                <a:ea typeface="ＭＳ Ｐゴシック" charset="-128"/>
              </a:rPr>
              <a:t>Calls for mechanisms that preserve relations </a:t>
            </a:r>
          </a:p>
          <a:p>
            <a:r>
              <a:rPr lang="en-US" altLang="en-US" sz="1800">
                <a:ea typeface="ＭＳ Ｐゴシック" charset="-128"/>
              </a:rPr>
              <a:t>Confidential nature of IP</a:t>
            </a:r>
          </a:p>
          <a:p>
            <a:pPr lvl="1">
              <a:buClr>
                <a:srgbClr val="990033"/>
              </a:buClr>
              <a:buFont typeface="Wingdings" pitchFamily="2" charset="2"/>
              <a:buChar char="Ø"/>
            </a:pPr>
            <a:r>
              <a:rPr lang="en-US" altLang="en-US" sz="1800">
                <a:ea typeface="ＭＳ Ｐゴシック" charset="-128"/>
              </a:rPr>
              <a:t>Calls for private procedures</a:t>
            </a:r>
          </a:p>
          <a:p>
            <a:r>
              <a:rPr lang="en-US" altLang="en-US" sz="1800">
                <a:ea typeface="ＭＳ Ｐゴシック" charset="-128"/>
              </a:rPr>
              <a:t>Efficient &amp; Flexible </a:t>
            </a:r>
          </a:p>
          <a:p>
            <a:pPr lvl="1">
              <a:buClr>
                <a:srgbClr val="990033"/>
              </a:buClr>
              <a:buFont typeface="Wingdings" pitchFamily="2" charset="2"/>
              <a:buChar char="Ø"/>
            </a:pPr>
            <a:r>
              <a:rPr lang="fr-CH" altLang="en-US" sz="1800">
                <a:ea typeface="ＭＳ Ｐゴシック" charset="-128"/>
              </a:rPr>
              <a:t>Need for time- and cost-effective procedures</a:t>
            </a:r>
          </a:p>
          <a:p>
            <a:pPr lvl="1">
              <a:buClr>
                <a:srgbClr val="990033"/>
              </a:buClr>
              <a:buFont typeface="Wingdings" pitchFamily="2" charset="2"/>
              <a:buChar char="Ø"/>
            </a:pPr>
            <a:r>
              <a:rPr lang="en-US" altLang="en-US" sz="1800">
                <a:ea typeface="ＭＳ Ｐゴシック" charset="-128"/>
              </a:rPr>
              <a:t>Procedures can be structured by parties </a:t>
            </a:r>
          </a:p>
          <a:p>
            <a:r>
              <a:rPr lang="en-US" altLang="en-US" sz="1800">
                <a:ea typeface="ＭＳ Ｐゴシック" charset="-128"/>
                <a:hlinkClick r:id="rId6" action="ppaction://hlinksldjump"/>
              </a:rPr>
              <a:t>Technical &amp; specialized nature of IP</a:t>
            </a:r>
            <a:endParaRPr lang="en-US" altLang="en-US" sz="1800">
              <a:ea typeface="ＭＳ Ｐゴシック" charset="-128"/>
            </a:endParaRPr>
          </a:p>
          <a:p>
            <a:pPr lvl="1">
              <a:buClr>
                <a:srgbClr val="990033"/>
              </a:buClr>
              <a:buFont typeface="Wingdings" pitchFamily="2" charset="2"/>
              <a:buChar char="Ø"/>
            </a:pPr>
            <a:r>
              <a:rPr lang="en-US" altLang="en-US" sz="1800">
                <a:ea typeface="ＭＳ Ｐゴシック" charset="-128"/>
              </a:rPr>
              <a:t>Calls for the neutral with subject matter expertise </a:t>
            </a:r>
          </a:p>
          <a:p>
            <a:pPr lvl="1">
              <a:buClr>
                <a:srgbClr val="990033"/>
              </a:buClr>
              <a:buFont typeface="Wingdings" pitchFamily="2" charset="2"/>
              <a:buChar char="ü"/>
            </a:pPr>
            <a:endParaRPr lang="fr-CH" altLang="en-US" sz="1800">
              <a:ea typeface="ＭＳ Ｐゴシック" charset="-128"/>
            </a:endParaRPr>
          </a:p>
          <a:p>
            <a:pPr lvl="1"/>
            <a:endParaRPr lang="en-US" altLang="en-US" sz="1800">
              <a:solidFill>
                <a:srgbClr val="202022"/>
              </a:solidFill>
              <a:ea typeface="ＭＳ Ｐゴシック" charset="-128"/>
            </a:endParaRPr>
          </a:p>
          <a:p>
            <a:pPr lvl="1"/>
            <a:endParaRPr lang="en-GB" altLang="en-US" sz="1800">
              <a:solidFill>
                <a:srgbClr val="202022"/>
              </a:solidFill>
              <a:ea typeface="ＭＳ Ｐゴシック"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27150" y="836613"/>
            <a:ext cx="7081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2800">
                <a:solidFill>
                  <a:srgbClr val="70899B"/>
                </a:solidFill>
                <a:ea typeface="ＭＳ Ｐゴシック" charset="-128"/>
                <a:cs typeface="Arial Unicode MS" pitchFamily="34" charset="-128"/>
              </a:rPr>
              <a:t>Patent Litigation in Courts</a:t>
            </a:r>
            <a:endParaRPr lang="en-US" altLang="en-US" sz="2800">
              <a:solidFill>
                <a:srgbClr val="70899B"/>
              </a:solidFill>
              <a:ea typeface="ＭＳ Ｐゴシック" charset="-128"/>
              <a:cs typeface="Arial Unicode MS" pitchFamily="34" charset="-128"/>
            </a:endParaRPr>
          </a:p>
        </p:txBody>
      </p:sp>
      <p:sp>
        <p:nvSpPr>
          <p:cNvPr id="11267" name="Rectangle 3"/>
          <p:cNvSpPr>
            <a:spLocks noChangeArrowheads="1"/>
          </p:cNvSpPr>
          <p:nvPr/>
        </p:nvSpPr>
        <p:spPr bwMode="auto">
          <a:xfrm>
            <a:off x="631825" y="6205538"/>
            <a:ext cx="7573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buFontTx/>
              <a:buNone/>
            </a:pPr>
            <a:r>
              <a:rPr lang="en-US" altLang="en-US" sz="900">
                <a:ea typeface="ＭＳ Ｐゴシック" charset="-128"/>
              </a:rPr>
              <a:t>This chart is based on figures provided in Patent Litigation - Jurisdictional Comparisons, Thierry Calame, Massimo Sterpi (ed.), The European Lawyer Ltd, London 2006.</a:t>
            </a:r>
          </a:p>
          <a:p>
            <a:pPr eaLnBrk="1" hangingPunct="1">
              <a:buFontTx/>
              <a:buNone/>
            </a:pPr>
            <a:r>
              <a:rPr lang="en-US" altLang="en-US" sz="900">
                <a:ea typeface="ＭＳ Ｐゴシック" charset="-128"/>
              </a:rPr>
              <a:t>* Report of the Economic Survey, Prepared Under the Direction of Law Practice Management Committee, AIPLA, Arlington 2011.</a:t>
            </a:r>
            <a:endParaRPr lang="es-ES" altLang="en-US" sz="900">
              <a:ea typeface="ＭＳ Ｐゴシック" charset="-128"/>
            </a:endParaRPr>
          </a:p>
        </p:txBody>
      </p:sp>
      <p:graphicFrame>
        <p:nvGraphicFramePr>
          <p:cNvPr id="7" name="Group 4"/>
          <p:cNvGraphicFramePr>
            <a:graphicFrameLocks noGrp="1"/>
          </p:cNvGraphicFramePr>
          <p:nvPr/>
        </p:nvGraphicFramePr>
        <p:xfrm>
          <a:off x="849313" y="1484313"/>
          <a:ext cx="7991475" cy="4541836"/>
        </p:xfrm>
        <a:graphic>
          <a:graphicData uri="http://schemas.openxmlformats.org/drawingml/2006/table">
            <a:tbl>
              <a:tblPr/>
              <a:tblGrid>
                <a:gridCol w="1060450"/>
                <a:gridCol w="2581275"/>
                <a:gridCol w="2174875"/>
                <a:gridCol w="2174875"/>
              </a:tblGrid>
              <a:tr h="243857">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Country</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Characteristic of Legal System</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Average Length</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Average Costs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r>
              <a:tr h="548678">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France</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Civil Law</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Unified Litigation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No specialized courts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12-24months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18-24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€ 80,000-150,000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78">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Germany</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Civil Law</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Bifurcated Litigation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Specialized courts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12 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15-18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€ 50,000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€ 70,000 (App.)</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78">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Spain</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Civil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Unified Litigation</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Commercial courts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12 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12-24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€ 100,000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€ 50,000 (App.)</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89">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UK</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Common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Unified Litigation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Specialized courts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Mediation promoted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12 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Court of Appeal: 12 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Supreme Court: 24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€ 550,000-1,500,000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€ 150,000-1,500,000 (App.)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€ 150,000-1,500,000 (Supreme Court)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78">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China</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Civil Law</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Bifurcated Litigation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Specialized courts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6 months </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3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150,000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50,000 (App.)</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78">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Japan</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Civil Law</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Bifurcated Litigation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Specialized courts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14 months</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9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300,000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100,000 (App.)</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500">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FF"/>
                          </a:solidFill>
                          <a:effectLst/>
                          <a:latin typeface="Arial" charset="0"/>
                          <a:ea typeface="ＭＳ Ｐゴシック" charset="-128"/>
                          <a:cs typeface="Times New Roman" pitchFamily="18" charset="0"/>
                        </a:rPr>
                        <a:t>USA</a:t>
                      </a:r>
                      <a:endParaRPr kumimoji="0" lang="en-US" altLang="en-US" sz="10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BE3"/>
                    </a:solid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Common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Unified Litigation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Specialized court of appeals (CAFC)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Jury trial available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Mediation promoted</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First Instance: up to 24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Appeal: 12+ months</a:t>
                      </a:r>
                      <a:endParaRPr kumimoji="0" lang="en-US" altLang="en-US" sz="18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Arial" charset="0"/>
                          <a:cs typeface="Arial" charset="0"/>
                        </a:defRPr>
                      </a:lvl1pPr>
                      <a:lvl2pPr marL="37931725" indent="-37474525" eaLnBrk="0" hangingPunct="0">
                        <a:spcBef>
                          <a:spcPct val="20000"/>
                        </a:spcBef>
                        <a:defRPr sz="20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sz="2000">
                          <a:solidFill>
                            <a:schemeClr val="tx1"/>
                          </a:solidFill>
                          <a:latin typeface="Arial" charset="0"/>
                          <a:cs typeface="Arial" charset="0"/>
                        </a:defRPr>
                      </a:lvl4pPr>
                      <a:lvl5pPr marL="2057400" indent="-228600" eaLnBrk="0" hangingPunct="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650,000-5,000,000* (1</a:t>
                      </a:r>
                      <a:r>
                        <a:rPr kumimoji="0" lang="en-US" altLang="en-US" sz="1000" b="0" i="0" u="none" strike="noStrike" cap="none" normalizeH="0" baseline="30000" smtClean="0">
                          <a:ln>
                            <a:noFill/>
                          </a:ln>
                          <a:solidFill>
                            <a:schemeClr val="tx1"/>
                          </a:solidFill>
                          <a:effectLst/>
                          <a:latin typeface="Arial" charset="0"/>
                          <a:ea typeface="ＭＳ Ｐゴシック" charset="-128"/>
                          <a:cs typeface="Times New Roman" pitchFamily="18" charset="0"/>
                        </a:rPr>
                        <a:t>st</a:t>
                      </a: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 Inst.)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charset="0"/>
                          <a:ea typeface="ＭＳ Ｐゴシック" charset="-128"/>
                          <a:cs typeface="Times New Roman" pitchFamily="18" charset="0"/>
                        </a:rPr>
                        <a:t>USD 150,000-250,000 (App.)</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15" name="Rectangle 2"/>
          <p:cNvSpPr txBox="1">
            <a:spLocks noChangeArrowheads="1"/>
          </p:cNvSpPr>
          <p:nvPr/>
        </p:nvSpPr>
        <p:spPr bwMode="auto">
          <a:xfrm>
            <a:off x="0" y="333375"/>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Blip>
                <a:blip r:embed="rId3"/>
              </a:buBlip>
              <a:defRPr sz="2400">
                <a:solidFill>
                  <a:schemeClr val="tx1"/>
                </a:solidFill>
                <a:latin typeface="Arial" charset="0"/>
                <a:cs typeface="Arial" charset="0"/>
              </a:defRPr>
            </a:lvl1pPr>
            <a:lvl2pPr marL="37931725" indent="-37474525"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en-US" altLang="en-US" sz="3200">
                <a:solidFill>
                  <a:srgbClr val="70899B"/>
                </a:solidFill>
                <a:ea typeface="ＭＳ Ｐゴシック" charset="-128"/>
                <a:cs typeface="Arial Unicode MS" pitchFamily="34" charset="-128"/>
              </a:rPr>
              <a:t>Why Consider ADR for IP Disputes?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09600" y="457200"/>
            <a:ext cx="8642350" cy="1009650"/>
          </a:xfrm>
        </p:spPr>
        <p:txBody>
          <a:bodyPr/>
          <a:lstStyle/>
          <a:p>
            <a:pPr algn="ctr" eaLnBrk="1" hangingPunct="1">
              <a:defRPr/>
            </a:pPr>
            <a:r>
              <a:rPr lang="en-US" altLang="en-US" sz="3200" kern="1200" dirty="0">
                <a:cs typeface="Arial Unicode MS" charset="0"/>
              </a:rPr>
              <a:t>Further Considerations about IP ADR  </a:t>
            </a:r>
          </a:p>
        </p:txBody>
      </p:sp>
      <p:sp>
        <p:nvSpPr>
          <p:cNvPr id="13315" name="Rectangle 3"/>
          <p:cNvSpPr>
            <a:spLocks noGrp="1" noChangeArrowheads="1"/>
          </p:cNvSpPr>
          <p:nvPr>
            <p:ph type="body" idx="1"/>
          </p:nvPr>
        </p:nvSpPr>
        <p:spPr>
          <a:xfrm>
            <a:off x="992188" y="1484313"/>
            <a:ext cx="8281987" cy="4284662"/>
          </a:xfrm>
        </p:spPr>
        <p:txBody>
          <a:bodyPr/>
          <a:lstStyle/>
          <a:p>
            <a:pPr eaLnBrk="1" hangingPunct="1"/>
            <a:r>
              <a:rPr lang="en-US" altLang="en-US" sz="2000" smtClean="0"/>
              <a:t>Contractual basis</a:t>
            </a:r>
          </a:p>
          <a:p>
            <a:pPr lvl="1" eaLnBrk="1" hangingPunct="1"/>
            <a:r>
              <a:rPr lang="en-US" altLang="en-US" sz="2000" smtClean="0"/>
              <a:t>No obligation to submit to ADR procedure without contract clause</a:t>
            </a:r>
          </a:p>
          <a:p>
            <a:pPr lvl="1" eaLnBrk="1" hangingPunct="1"/>
            <a:r>
              <a:rPr lang="fr-CH" altLang="en-US" sz="2000" smtClean="0"/>
              <a:t>Difficult to agree on clause once dispute has arisen</a:t>
            </a:r>
          </a:p>
          <a:p>
            <a:pPr lvl="1" eaLnBrk="1" hangingPunct="1"/>
            <a:r>
              <a:rPr lang="en-US" altLang="en-US" sz="2000" smtClean="0"/>
              <a:t>Unsuitable for bad-faith infringement (</a:t>
            </a:r>
            <a:r>
              <a:rPr lang="en-US" altLang="en-US" sz="2000" i="1" smtClean="0"/>
              <a:t>e.g.</a:t>
            </a:r>
            <a:r>
              <a:rPr lang="en-US" altLang="en-US" sz="2000" smtClean="0"/>
              <a:t> counterfeiting)</a:t>
            </a:r>
          </a:p>
          <a:p>
            <a:pPr lvl="1" eaLnBrk="1" hangingPunct="1"/>
            <a:endParaRPr lang="en-US" altLang="en-US" sz="2000" smtClean="0"/>
          </a:p>
          <a:p>
            <a:pPr eaLnBrk="1" hangingPunct="1"/>
            <a:r>
              <a:rPr lang="fr-CH" altLang="en-US" sz="2000" smtClean="0"/>
              <a:t>Parties must pay fees of neutrals</a:t>
            </a:r>
          </a:p>
          <a:p>
            <a:pPr lvl="1" eaLnBrk="1" hangingPunct="1"/>
            <a:r>
              <a:rPr lang="fr-CH" altLang="en-US" sz="2000" smtClean="0"/>
              <a:t>Crucial importance of getting value for money</a:t>
            </a:r>
          </a:p>
          <a:p>
            <a:pPr lvl="1" eaLnBrk="1" hangingPunct="1"/>
            <a:r>
              <a:rPr lang="fr-CH" altLang="en-US" sz="2000" smtClean="0"/>
              <a:t>ADR efficiency and results can make for substantial benefits</a:t>
            </a:r>
          </a:p>
          <a:p>
            <a:pPr lvl="1" eaLnBrk="1" hangingPunct="1"/>
            <a:endParaRPr lang="en-US" altLang="en-US" sz="2000" smtClean="0"/>
          </a:p>
          <a:p>
            <a:pPr eaLnBrk="1" hangingPunct="1"/>
            <a:r>
              <a:rPr lang="en-US" altLang="en-US" sz="2000" smtClean="0"/>
              <a:t>Arbitration award binding only between the parties </a:t>
            </a:r>
            <a:r>
              <a:rPr lang="ko-KR" altLang="en-US" sz="2000" smtClean="0">
                <a:ea typeface="굴림" pitchFamily="34" charset="-127"/>
              </a:rPr>
              <a:t> </a:t>
            </a:r>
            <a:endParaRPr lang="en-US" altLang="en-US" sz="2000" i="1" smtClean="0"/>
          </a:p>
          <a:p>
            <a:pPr lvl="1" eaLnBrk="1" hangingPunct="1"/>
            <a:r>
              <a:rPr lang="fr-CH" altLang="en-US" sz="2000" i="1" smtClean="0"/>
              <a:t>i</a:t>
            </a:r>
            <a:r>
              <a:rPr lang="en-US" altLang="en-US" sz="2000" i="1" smtClean="0"/>
              <a:t>nter partes </a:t>
            </a:r>
            <a:r>
              <a:rPr lang="en-US" altLang="en-US" sz="2000" smtClean="0"/>
              <a:t>effect sufficient</a:t>
            </a:r>
            <a:endParaRPr lang="en-US" altLang="en-US" sz="2000" i="1" smtClean="0"/>
          </a:p>
          <a:p>
            <a:pPr lvl="1" eaLnBrk="1" hangingPunct="1"/>
            <a:endParaRPr lang="fr-CH" altLang="en-US" sz="2000" smtClean="0"/>
          </a:p>
          <a:p>
            <a:pPr lvl="1" eaLnBrk="1" hangingPunct="1">
              <a:buFontTx/>
              <a:buNone/>
            </a:pPr>
            <a:r>
              <a:rPr lang="fr-CH" altLang="en-US" sz="2000" smtClean="0"/>
              <a:t>  </a:t>
            </a:r>
            <a:endParaRPr lang="en-US" altLang="en-US" sz="20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DR PowerPoint template EN">
  <a:themeElements>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ADR PowerPoint template 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DR PowerPoint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R PowerPoint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R PowerPoint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R PowerPoint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R PowerPoint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R PowerPoint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R PowerPoint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R PowerPoint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R PowerPoint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R PowerPoint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R PowerPoint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R PowerPoint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4D06FABA117F0B468D75DF16D7F922DF" ma:contentTypeVersion="1" ma:contentTypeDescription="צור מסמך חדש." ma:contentTypeScope="" ma:versionID="dca27ac9ac3ba079bfded6ba97863880">
  <xsd:schema xmlns:xsd="http://www.w3.org/2001/XMLSchema" xmlns:xs="http://www.w3.org/2001/XMLSchema" xmlns:p="http://schemas.microsoft.com/office/2006/metadata/properties" xmlns:ns1="http://schemas.microsoft.com/sharepoint/v3" targetNamespace="http://schemas.microsoft.com/office/2006/metadata/properties" ma:root="true" ma:fieldsID="a7d9a4f930959049207f15a5cd62002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internalName="PublishingStartDate">
      <xsd:simpleType>
        <xsd:restriction base="dms:Unknown"/>
      </xsd:simpleType>
    </xsd:element>
    <xsd:element name="PublishingExpirationDate" ma:index="9" nillable="true" ma:displayName="מתזמן תאריך סיום"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0E09CA-6D80-418C-887C-581F1DB53028}"/>
</file>

<file path=customXml/itemProps2.xml><?xml version="1.0" encoding="utf-8"?>
<ds:datastoreItem xmlns:ds="http://schemas.openxmlformats.org/officeDocument/2006/customXml" ds:itemID="{49B72BB3-C815-46B6-839B-5CBF84FFC031}"/>
</file>

<file path=customXml/itemProps3.xml><?xml version="1.0" encoding="utf-8"?>
<ds:datastoreItem xmlns:ds="http://schemas.openxmlformats.org/officeDocument/2006/customXml" ds:itemID="{26DCE5C3-EA46-45DB-A7D9-F1EF50DF4294}"/>
</file>

<file path=docProps/app.xml><?xml version="1.0" encoding="utf-8"?>
<Properties xmlns="http://schemas.openxmlformats.org/officeDocument/2006/extended-properties" xmlns:vt="http://schemas.openxmlformats.org/officeDocument/2006/docPropsVTypes">
  <Template/>
  <TotalTime>4006</TotalTime>
  <Words>1746</Words>
  <Application>Microsoft Office PowerPoint</Application>
  <PresentationFormat>A4 Paper (210x297 mm)</PresentationFormat>
  <Paragraphs>285</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ADR PowerPoint template EN</vt:lpstr>
      <vt:lpstr> III. Overview:  WIPO Arbitration and Mediation Center, Including the 2014 WIPO Rules + ADR Services for Specific Sectors, Including Mediation of Trademark Disputes  </vt:lpstr>
      <vt:lpstr>WIPO Arbitration and Mediation Center   </vt:lpstr>
      <vt:lpstr>PowerPoint Presentation</vt:lpstr>
      <vt:lpstr>Routes to WIPO ADR</vt:lpstr>
      <vt:lpstr>WIPO ADR Options</vt:lpstr>
      <vt:lpstr>WIPO Model Clause Example: Mediation  followed by Expedited Arbitration</vt:lpstr>
      <vt:lpstr>PowerPoint Presentation</vt:lpstr>
      <vt:lpstr>PowerPoint Presentation</vt:lpstr>
      <vt:lpstr>Further Considerations about IP ADR  </vt:lpstr>
      <vt:lpstr>Areas of WIPO Cases</vt:lpstr>
      <vt:lpstr>WIPO Cases: Types of Procedures</vt:lpstr>
      <vt:lpstr>Settlement in WIPO-Administered Cases</vt:lpstr>
      <vt:lpstr>Areas of WIPO Cases</vt:lpstr>
      <vt:lpstr>WIPO 2013 International Survey on Dispute Resolution in Technology Transactions</vt:lpstr>
      <vt:lpstr>WIPO 2013 International Survey on Dispute Resolution in Technology Transactions  </vt:lpstr>
      <vt:lpstr>Top Ten Considerations in Choice of Dispute Resolution Clause in International Contracts</vt:lpstr>
      <vt:lpstr>Relative Costs of Dispute Resolution Options</vt:lpstr>
      <vt:lpstr>PowerPoint Presentation</vt:lpstr>
      <vt:lpstr>WIPO – IPOS Collaboration</vt:lpstr>
      <vt:lpstr>WIPO Mediation Option for Trademark Disputes Pending before IPOS </vt:lpstr>
      <vt:lpstr>PowerPoint Presentation</vt:lpstr>
      <vt:lpstr>PowerPoint Presentation</vt:lpstr>
      <vt:lpstr>WIPO – IPOS Collaboration</vt:lpstr>
      <vt:lpstr>WIPO Mediation Example</vt:lpstr>
      <vt:lpstr>IPOPHL (Philippines) Mediation</vt:lpstr>
      <vt:lpstr>Additional Information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WIPO Arbitration and Mediation Center</dc:title>
  <dc:creator>Regarda</dc:creator>
  <cp:lastModifiedBy>DE CASTRO LLAMAS Ignacio</cp:lastModifiedBy>
  <cp:revision>221</cp:revision>
  <cp:lastPrinted>2014-11-19T07:49:18Z</cp:lastPrinted>
  <dcterms:created xsi:type="dcterms:W3CDTF">2011-09-01T13:13:57Z</dcterms:created>
  <dcterms:modified xsi:type="dcterms:W3CDTF">2014-12-08T13:19:19Z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0x0101004D06FABA117F0B468D75DF16D7F922DF</vt:lpwstr>
  </property>
</Properties>
</file>